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1.xml" ContentType="application/vnd.openxmlformats-officedocument.presentationml.notesSlide+xml"/>
  <Override PartName="/ppt/charts/chart17.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60" r:id="rId2"/>
    <p:sldId id="374" r:id="rId3"/>
    <p:sldId id="371" r:id="rId4"/>
    <p:sldId id="373" r:id="rId5"/>
    <p:sldId id="263" r:id="rId6"/>
    <p:sldId id="261" r:id="rId7"/>
    <p:sldId id="262" r:id="rId8"/>
    <p:sldId id="264" r:id="rId9"/>
    <p:sldId id="367" r:id="rId10"/>
    <p:sldId id="265" r:id="rId11"/>
    <p:sldId id="266" r:id="rId12"/>
    <p:sldId id="267" r:id="rId13"/>
    <p:sldId id="268" r:id="rId14"/>
    <p:sldId id="269" r:id="rId15"/>
    <p:sldId id="270" r:id="rId16"/>
    <p:sldId id="273" r:id="rId17"/>
    <p:sldId id="274" r:id="rId18"/>
    <p:sldId id="370"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368" r:id="rId33"/>
    <p:sldId id="288" r:id="rId34"/>
    <p:sldId id="289" r:id="rId35"/>
    <p:sldId id="290" r:id="rId36"/>
    <p:sldId id="291" r:id="rId37"/>
    <p:sldId id="292" r:id="rId38"/>
    <p:sldId id="369"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75" r:id="rId87"/>
    <p:sldId id="376" r:id="rId88"/>
    <p:sldId id="377" r:id="rId89"/>
    <p:sldId id="379" r:id="rId90"/>
    <p:sldId id="380" r:id="rId91"/>
    <p:sldId id="381" r:id="rId92"/>
    <p:sldId id="382" r:id="rId93"/>
    <p:sldId id="383" r:id="rId94"/>
    <p:sldId id="384" r:id="rId95"/>
    <p:sldId id="385" r:id="rId96"/>
    <p:sldId id="386" r:id="rId97"/>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84"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Sheet1!$D$3</c:f>
              <c:strCache>
                <c:ptCount val="1"/>
                <c:pt idx="0">
                  <c:v>A</c:v>
                </c:pt>
              </c:strCache>
            </c:strRef>
          </c:tx>
          <c:invertIfNegative val="0"/>
          <c:cat>
            <c:strRef>
              <c:f>Sheet1!$F$2</c:f>
              <c:strCache>
                <c:ptCount val="1"/>
                <c:pt idx="0">
                  <c:v>Proportion</c:v>
                </c:pt>
              </c:strCache>
            </c:strRef>
          </c:cat>
          <c:val>
            <c:numRef>
              <c:f>Sheet1!$F$3</c:f>
              <c:numCache>
                <c:formatCode>General</c:formatCode>
                <c:ptCount val="1"/>
                <c:pt idx="0">
                  <c:v>0.117178612059158</c:v>
                </c:pt>
              </c:numCache>
            </c:numRef>
          </c:val>
        </c:ser>
        <c:ser>
          <c:idx val="1"/>
          <c:order val="1"/>
          <c:tx>
            <c:strRef>
              <c:f>Sheet1!$D$4</c:f>
              <c:strCache>
                <c:ptCount val="1"/>
                <c:pt idx="0">
                  <c:v>B</c:v>
                </c:pt>
              </c:strCache>
            </c:strRef>
          </c:tx>
          <c:invertIfNegative val="0"/>
          <c:cat>
            <c:strRef>
              <c:f>Sheet1!$F$2</c:f>
              <c:strCache>
                <c:ptCount val="1"/>
                <c:pt idx="0">
                  <c:v>Proportion</c:v>
                </c:pt>
              </c:strCache>
            </c:strRef>
          </c:cat>
          <c:val>
            <c:numRef>
              <c:f>Sheet1!$F$4</c:f>
              <c:numCache>
                <c:formatCode>General</c:formatCode>
                <c:ptCount val="1"/>
                <c:pt idx="0">
                  <c:v>3.6405005688282199E-2</c:v>
                </c:pt>
              </c:numCache>
            </c:numRef>
          </c:val>
        </c:ser>
        <c:ser>
          <c:idx val="2"/>
          <c:order val="2"/>
          <c:tx>
            <c:strRef>
              <c:f>Sheet1!$D$5</c:f>
              <c:strCache>
                <c:ptCount val="1"/>
                <c:pt idx="0">
                  <c:v>C</c:v>
                </c:pt>
              </c:strCache>
            </c:strRef>
          </c:tx>
          <c:invertIfNegative val="0"/>
          <c:cat>
            <c:strRef>
              <c:f>Sheet1!$F$2</c:f>
              <c:strCache>
                <c:ptCount val="1"/>
                <c:pt idx="0">
                  <c:v>Proportion</c:v>
                </c:pt>
              </c:strCache>
            </c:strRef>
          </c:cat>
          <c:val>
            <c:numRef>
              <c:f>Sheet1!$F$5</c:f>
              <c:numCache>
                <c:formatCode>General</c:formatCode>
                <c:ptCount val="1"/>
                <c:pt idx="0">
                  <c:v>7.0534698521046699E-2</c:v>
                </c:pt>
              </c:numCache>
            </c:numRef>
          </c:val>
        </c:ser>
        <c:ser>
          <c:idx val="3"/>
          <c:order val="3"/>
          <c:tx>
            <c:strRef>
              <c:f>Sheet1!$D$6</c:f>
              <c:strCache>
                <c:ptCount val="1"/>
                <c:pt idx="0">
                  <c:v>D</c:v>
                </c:pt>
              </c:strCache>
            </c:strRef>
          </c:tx>
          <c:invertIfNegative val="0"/>
          <c:cat>
            <c:strRef>
              <c:f>Sheet1!$F$2</c:f>
              <c:strCache>
                <c:ptCount val="1"/>
                <c:pt idx="0">
                  <c:v>Proportion</c:v>
                </c:pt>
              </c:strCache>
            </c:strRef>
          </c:cat>
          <c:val>
            <c:numRef>
              <c:f>Sheet1!$F$6</c:f>
              <c:numCache>
                <c:formatCode>General</c:formatCode>
                <c:ptCount val="1"/>
                <c:pt idx="0">
                  <c:v>0.31740614334471001</c:v>
                </c:pt>
              </c:numCache>
            </c:numRef>
          </c:val>
        </c:ser>
        <c:ser>
          <c:idx val="4"/>
          <c:order val="4"/>
          <c:tx>
            <c:strRef>
              <c:f>Sheet1!$D$7</c:f>
              <c:strCache>
                <c:ptCount val="1"/>
                <c:pt idx="0">
                  <c:v>E</c:v>
                </c:pt>
              </c:strCache>
            </c:strRef>
          </c:tx>
          <c:invertIfNegative val="0"/>
          <c:cat>
            <c:strRef>
              <c:f>Sheet1!$F$2</c:f>
              <c:strCache>
                <c:ptCount val="1"/>
                <c:pt idx="0">
                  <c:v>Proportion</c:v>
                </c:pt>
              </c:strCache>
            </c:strRef>
          </c:cat>
          <c:val>
            <c:numRef>
              <c:f>Sheet1!$F$7</c:f>
              <c:numCache>
                <c:formatCode>General</c:formatCode>
                <c:ptCount val="1"/>
                <c:pt idx="0">
                  <c:v>0.10011376564277601</c:v>
                </c:pt>
              </c:numCache>
            </c:numRef>
          </c:val>
        </c:ser>
        <c:ser>
          <c:idx val="5"/>
          <c:order val="5"/>
          <c:tx>
            <c:strRef>
              <c:f>Sheet1!$D$8</c:f>
              <c:strCache>
                <c:ptCount val="1"/>
                <c:pt idx="0">
                  <c:v>F</c:v>
                </c:pt>
              </c:strCache>
            </c:strRef>
          </c:tx>
          <c:invertIfNegative val="0"/>
          <c:cat>
            <c:strRef>
              <c:f>Sheet1!$F$2</c:f>
              <c:strCache>
                <c:ptCount val="1"/>
                <c:pt idx="0">
                  <c:v>Proportion</c:v>
                </c:pt>
              </c:strCache>
            </c:strRef>
          </c:cat>
          <c:val>
            <c:numRef>
              <c:f>Sheet1!$F$8</c:f>
              <c:numCache>
                <c:formatCode>General</c:formatCode>
                <c:ptCount val="1"/>
                <c:pt idx="0">
                  <c:v>3.6405005688282199E-2</c:v>
                </c:pt>
              </c:numCache>
            </c:numRef>
          </c:val>
        </c:ser>
        <c:ser>
          <c:idx val="6"/>
          <c:order val="6"/>
          <c:tx>
            <c:strRef>
              <c:f>Sheet1!$D$9</c:f>
              <c:strCache>
                <c:ptCount val="1"/>
                <c:pt idx="0">
                  <c:v>G</c:v>
                </c:pt>
              </c:strCache>
            </c:strRef>
          </c:tx>
          <c:invertIfNegative val="0"/>
          <c:cat>
            <c:strRef>
              <c:f>Sheet1!$F$2</c:f>
              <c:strCache>
                <c:ptCount val="1"/>
                <c:pt idx="0">
                  <c:v>Proportion</c:v>
                </c:pt>
              </c:strCache>
            </c:strRef>
          </c:cat>
          <c:val>
            <c:numRef>
              <c:f>Sheet1!$F$9</c:f>
              <c:numCache>
                <c:formatCode>General</c:formatCode>
                <c:ptCount val="1"/>
                <c:pt idx="0">
                  <c:v>0.26166097838452801</c:v>
                </c:pt>
              </c:numCache>
            </c:numRef>
          </c:val>
        </c:ser>
        <c:ser>
          <c:idx val="7"/>
          <c:order val="7"/>
          <c:tx>
            <c:strRef>
              <c:f>Sheet1!$D$10</c:f>
              <c:strCache>
                <c:ptCount val="1"/>
                <c:pt idx="0">
                  <c:v>H</c:v>
                </c:pt>
              </c:strCache>
            </c:strRef>
          </c:tx>
          <c:invertIfNegative val="0"/>
          <c:cat>
            <c:strRef>
              <c:f>Sheet1!$F$2</c:f>
              <c:strCache>
                <c:ptCount val="1"/>
                <c:pt idx="0">
                  <c:v>Proportion</c:v>
                </c:pt>
              </c:strCache>
            </c:strRef>
          </c:cat>
          <c:val>
            <c:numRef>
              <c:f>Sheet1!$F$10</c:f>
              <c:numCache>
                <c:formatCode>General</c:formatCode>
                <c:ptCount val="1"/>
                <c:pt idx="0">
                  <c:v>6.0295790671217299E-2</c:v>
                </c:pt>
              </c:numCache>
            </c:numRef>
          </c:val>
        </c:ser>
        <c:dLbls>
          <c:showLegendKey val="0"/>
          <c:showVal val="0"/>
          <c:showCatName val="0"/>
          <c:showSerName val="0"/>
          <c:showPercent val="0"/>
          <c:showBubbleSize val="0"/>
        </c:dLbls>
        <c:gapWidth val="150"/>
        <c:overlap val="100"/>
        <c:axId val="30799360"/>
        <c:axId val="30800896"/>
      </c:barChart>
      <c:catAx>
        <c:axId val="30799360"/>
        <c:scaling>
          <c:orientation val="minMax"/>
        </c:scaling>
        <c:delete val="0"/>
        <c:axPos val="l"/>
        <c:majorTickMark val="out"/>
        <c:minorTickMark val="none"/>
        <c:tickLblPos val="nextTo"/>
        <c:crossAx val="30800896"/>
        <c:crosses val="autoZero"/>
        <c:auto val="1"/>
        <c:lblAlgn val="ctr"/>
        <c:lblOffset val="100"/>
        <c:noMultiLvlLbl val="0"/>
      </c:catAx>
      <c:valAx>
        <c:axId val="30800896"/>
        <c:scaling>
          <c:orientation val="minMax"/>
          <c:max val="1.3"/>
        </c:scaling>
        <c:delete val="0"/>
        <c:axPos val="b"/>
        <c:numFmt formatCode="0%" sourceLinked="1"/>
        <c:majorTickMark val="out"/>
        <c:minorTickMark val="none"/>
        <c:tickLblPos val="nextTo"/>
        <c:crossAx val="30799360"/>
        <c:crosses val="autoZero"/>
        <c:crossBetween val="between"/>
      </c:valAx>
    </c:plotArea>
    <c:legend>
      <c:legendPos val="r"/>
      <c:layout>
        <c:manualLayout>
          <c:xMode val="edge"/>
          <c:yMode val="edge"/>
          <c:x val="0.74918197725284397"/>
          <c:y val="0.123464566929134"/>
          <c:w val="6.4706911636045694E-2"/>
          <c:h val="0.66973753280839998"/>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1036928"/>
        <c:axId val="31038848"/>
      </c:scatterChart>
      <c:valAx>
        <c:axId val="31036928"/>
        <c:scaling>
          <c:orientation val="minMax"/>
        </c:scaling>
        <c:delete val="0"/>
        <c:axPos val="b"/>
        <c:numFmt formatCode="General" sourceLinked="1"/>
        <c:majorTickMark val="out"/>
        <c:minorTickMark val="none"/>
        <c:tickLblPos val="nextTo"/>
        <c:crossAx val="31038848"/>
        <c:crosses val="autoZero"/>
        <c:crossBetween val="midCat"/>
      </c:valAx>
      <c:valAx>
        <c:axId val="31038848"/>
        <c:scaling>
          <c:orientation val="minMax"/>
        </c:scaling>
        <c:delete val="0"/>
        <c:axPos val="l"/>
        <c:numFmt formatCode="General" sourceLinked="1"/>
        <c:majorTickMark val="out"/>
        <c:minorTickMark val="none"/>
        <c:tickLblPos val="nextTo"/>
        <c:crossAx val="31036928"/>
        <c:crosses val="autoZero"/>
        <c:crossBetween val="midCat"/>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a:solidFill>
                <a:schemeClr val="accent2"/>
              </a:solidFill>
            </a:ln>
          </c:spPr>
          <c:marker>
            <c:symbol val="none"/>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1079808"/>
        <c:axId val="31102080"/>
      </c:scatterChart>
      <c:valAx>
        <c:axId val="31079808"/>
        <c:scaling>
          <c:orientation val="minMax"/>
        </c:scaling>
        <c:delete val="0"/>
        <c:axPos val="b"/>
        <c:numFmt formatCode="General" sourceLinked="1"/>
        <c:majorTickMark val="out"/>
        <c:minorTickMark val="none"/>
        <c:tickLblPos val="nextTo"/>
        <c:crossAx val="31102080"/>
        <c:crosses val="autoZero"/>
        <c:crossBetween val="midCat"/>
      </c:valAx>
      <c:valAx>
        <c:axId val="31102080"/>
        <c:scaling>
          <c:orientation val="minMax"/>
        </c:scaling>
        <c:delete val="0"/>
        <c:axPos val="l"/>
        <c:numFmt formatCode="General" sourceLinked="1"/>
        <c:majorTickMark val="out"/>
        <c:minorTickMark val="none"/>
        <c:tickLblPos val="nextTo"/>
        <c:crossAx val="31079808"/>
        <c:crosses val="autoZero"/>
        <c:crossBetween val="midCat"/>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Sheet1!$E$1</c:f>
              <c:strCache>
                <c:ptCount val="1"/>
                <c:pt idx="0">
                  <c:v>Y</c:v>
                </c:pt>
              </c:strCache>
            </c:strRef>
          </c:tx>
          <c:spPr>
            <a:solidFill>
              <a:schemeClr val="accent1">
                <a:lumMod val="75000"/>
              </a:schemeClr>
            </a:solidFill>
            <a:ln>
              <a:noFill/>
            </a:ln>
          </c:spPr>
          <c:invertIfNegative val="0"/>
          <c:cat>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val>
        </c:ser>
        <c:dLbls>
          <c:showLegendKey val="0"/>
          <c:showVal val="0"/>
          <c:showCatName val="0"/>
          <c:showSerName val="0"/>
          <c:showPercent val="0"/>
          <c:showBubbleSize val="0"/>
        </c:dLbls>
        <c:gapWidth val="150"/>
        <c:axId val="31200384"/>
        <c:axId val="31201920"/>
      </c:barChart>
      <c:catAx>
        <c:axId val="31200384"/>
        <c:scaling>
          <c:orientation val="minMax"/>
        </c:scaling>
        <c:delete val="0"/>
        <c:axPos val="b"/>
        <c:numFmt formatCode="General" sourceLinked="1"/>
        <c:majorTickMark val="out"/>
        <c:minorTickMark val="none"/>
        <c:tickLblPos val="nextTo"/>
        <c:crossAx val="31201920"/>
        <c:crosses val="autoZero"/>
        <c:auto val="1"/>
        <c:lblAlgn val="ctr"/>
        <c:lblOffset val="100"/>
        <c:noMultiLvlLbl val="1"/>
      </c:catAx>
      <c:valAx>
        <c:axId val="31201920"/>
        <c:scaling>
          <c:orientation val="minMax"/>
        </c:scaling>
        <c:delete val="0"/>
        <c:axPos val="l"/>
        <c:numFmt formatCode="General" sourceLinked="1"/>
        <c:majorTickMark val="out"/>
        <c:minorTickMark val="none"/>
        <c:tickLblPos val="nextTo"/>
        <c:crossAx val="31200384"/>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Sheet1!$E$1</c:f>
              <c:strCache>
                <c:ptCount val="1"/>
                <c:pt idx="0">
                  <c:v>Y</c:v>
                </c:pt>
              </c:strCache>
            </c:strRef>
          </c:tx>
          <c:cat>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val>
        </c:ser>
        <c:dLbls>
          <c:showLegendKey val="0"/>
          <c:showVal val="0"/>
          <c:showCatName val="0"/>
          <c:showSerName val="0"/>
          <c:showPercent val="0"/>
          <c:showBubbleSize val="0"/>
        </c:dLbls>
        <c:axId val="31218304"/>
        <c:axId val="31236480"/>
      </c:areaChart>
      <c:catAx>
        <c:axId val="31218304"/>
        <c:scaling>
          <c:orientation val="minMax"/>
        </c:scaling>
        <c:delete val="0"/>
        <c:axPos val="b"/>
        <c:numFmt formatCode="General" sourceLinked="1"/>
        <c:majorTickMark val="out"/>
        <c:minorTickMark val="none"/>
        <c:tickLblPos val="nextTo"/>
        <c:crossAx val="31236480"/>
        <c:crosses val="autoZero"/>
        <c:auto val="1"/>
        <c:lblAlgn val="ctr"/>
        <c:lblOffset val="100"/>
        <c:noMultiLvlLbl val="1"/>
      </c:catAx>
      <c:valAx>
        <c:axId val="31236480"/>
        <c:scaling>
          <c:orientation val="minMax"/>
        </c:scaling>
        <c:delete val="0"/>
        <c:axPos val="l"/>
        <c:numFmt formatCode="General" sourceLinked="1"/>
        <c:majorTickMark val="out"/>
        <c:minorTickMark val="none"/>
        <c:tickLblPos val="nextTo"/>
        <c:crossAx val="31218304"/>
        <c:crosses val="autoZero"/>
        <c:crossBetween val="midCat"/>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1662464"/>
        <c:axId val="31664000"/>
      </c:scatterChart>
      <c:valAx>
        <c:axId val="31662464"/>
        <c:scaling>
          <c:orientation val="minMax"/>
        </c:scaling>
        <c:delete val="0"/>
        <c:axPos val="b"/>
        <c:numFmt formatCode="General" sourceLinked="1"/>
        <c:majorTickMark val="out"/>
        <c:minorTickMark val="none"/>
        <c:tickLblPos val="nextTo"/>
        <c:crossAx val="31664000"/>
        <c:crosses val="autoZero"/>
        <c:crossBetween val="midCat"/>
      </c:valAx>
      <c:valAx>
        <c:axId val="31664000"/>
        <c:scaling>
          <c:orientation val="minMax"/>
        </c:scaling>
        <c:delete val="0"/>
        <c:axPos val="l"/>
        <c:majorGridlines/>
        <c:numFmt formatCode="General" sourceLinked="1"/>
        <c:majorTickMark val="out"/>
        <c:minorTickMark val="none"/>
        <c:tickLblPos val="nextTo"/>
        <c:crossAx val="3166246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10236220472402E-2"/>
          <c:y val="3.8853962152368797E-2"/>
          <c:w val="0.882715260592426"/>
          <c:h val="0.85876041085415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1.4853106141434911</c:v>
                </c:pt>
                <c:pt idx="16">
                  <c:v>1.479003152111475</c:v>
                </c:pt>
                <c:pt idx="17">
                  <c:v>1.6850900073613631</c:v>
                </c:pt>
                <c:pt idx="18">
                  <c:v>1.3849600709684231</c:v>
                </c:pt>
                <c:pt idx="19">
                  <c:v>1.626658620116207</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1684864"/>
        <c:axId val="31703808"/>
      </c:scatterChart>
      <c:valAx>
        <c:axId val="31684864"/>
        <c:scaling>
          <c:orientation val="minMax"/>
          <c:max val="4"/>
          <c:min val="0"/>
        </c:scaling>
        <c:delete val="0"/>
        <c:axPos val="b"/>
        <c:title>
          <c:tx>
            <c:rich>
              <a:bodyPr/>
              <a:lstStyle/>
              <a:p>
                <a:pPr>
                  <a:defRPr/>
                </a:pPr>
                <a:r>
                  <a:rPr lang="en-US"/>
                  <a:t>X</a:t>
                </a:r>
              </a:p>
            </c:rich>
          </c:tx>
          <c:layout/>
          <c:overlay val="0"/>
        </c:title>
        <c:numFmt formatCode="General" sourceLinked="1"/>
        <c:majorTickMark val="out"/>
        <c:minorTickMark val="none"/>
        <c:tickLblPos val="nextTo"/>
        <c:crossAx val="31703808"/>
        <c:crosses val="autoZero"/>
        <c:crossBetween val="midCat"/>
      </c:valAx>
      <c:valAx>
        <c:axId val="31703808"/>
        <c:scaling>
          <c:orientation val="minMax"/>
          <c:max val="2.5"/>
          <c:min val="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31684864"/>
        <c:crosses val="autoZero"/>
        <c:crossBetween val="midCat"/>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10236220472402E-2"/>
          <c:y val="3.8853962152368797E-2"/>
          <c:w val="0.882715260592426"/>
          <c:h val="0.85876041085415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0.74936531922880401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1.4853106141434911</c:v>
                </c:pt>
                <c:pt idx="16">
                  <c:v>1.479003152111475</c:v>
                </c:pt>
                <c:pt idx="17">
                  <c:v>1.6850900073613631</c:v>
                </c:pt>
                <c:pt idx="18">
                  <c:v>1.3849600709684231</c:v>
                </c:pt>
                <c:pt idx="19">
                  <c:v>1.626658620116207</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1.6881307258868059</c:v>
                </c:pt>
                <c:pt idx="28">
                  <c:v>1.433356943374289</c:v>
                </c:pt>
                <c:pt idx="29">
                  <c:v>1.459970401354951</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1138560"/>
        <c:axId val="31140864"/>
      </c:scatterChart>
      <c:valAx>
        <c:axId val="31138560"/>
        <c:scaling>
          <c:orientation val="minMax"/>
          <c:max val="4"/>
          <c:min val="0"/>
        </c:scaling>
        <c:delete val="0"/>
        <c:axPos val="b"/>
        <c:title>
          <c:tx>
            <c:rich>
              <a:bodyPr/>
              <a:lstStyle/>
              <a:p>
                <a:pPr>
                  <a:defRPr/>
                </a:pPr>
                <a:r>
                  <a:rPr lang="en-US"/>
                  <a:t>X</a:t>
                </a:r>
              </a:p>
            </c:rich>
          </c:tx>
          <c:layout/>
          <c:overlay val="0"/>
        </c:title>
        <c:numFmt formatCode="General" sourceLinked="1"/>
        <c:majorTickMark val="out"/>
        <c:minorTickMark val="none"/>
        <c:tickLblPos val="nextTo"/>
        <c:crossAx val="31140864"/>
        <c:crosses val="autoZero"/>
        <c:crossBetween val="midCat"/>
      </c:valAx>
      <c:valAx>
        <c:axId val="31140864"/>
        <c:scaling>
          <c:orientation val="minMax"/>
          <c:max val="2.5"/>
          <c:min val="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31138560"/>
        <c:crosses val="autoZero"/>
        <c:crossBetween val="midCat"/>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10236220472402E-2"/>
          <c:y val="3.8853962152368797E-2"/>
          <c:w val="0.882715260592426"/>
          <c:h val="0.85876041085415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dPt>
            <c:idx val="17"/>
            <c:marker>
              <c:symbol val="diamond"/>
              <c:size val="7"/>
              <c:spPr>
                <a:solidFill>
                  <a:srgbClr val="FF0000"/>
                </a:solidFill>
                <a:ln>
                  <a:noFill/>
                </a:ln>
              </c:spPr>
            </c:marker>
            <c:bubble3D val="0"/>
          </c:dPt>
          <c:dPt>
            <c:idx val="25"/>
            <c:marker>
              <c:spPr>
                <a:solidFill>
                  <a:srgbClr val="FF0000"/>
                </a:solidFill>
                <a:ln>
                  <a:noFill/>
                </a:ln>
              </c:spPr>
            </c:marker>
            <c:bubble3D val="0"/>
          </c:dPt>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0.74936531922880401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1.4853106141434911</c:v>
                </c:pt>
                <c:pt idx="16">
                  <c:v>1.4790031521114739</c:v>
                </c:pt>
                <c:pt idx="17">
                  <c:v>1.6850900073613631</c:v>
                </c:pt>
                <c:pt idx="18">
                  <c:v>1.3849600709684231</c:v>
                </c:pt>
                <c:pt idx="19">
                  <c:v>1.6266586201162081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1.6881307258868059</c:v>
                </c:pt>
                <c:pt idx="28">
                  <c:v>1.433356943374289</c:v>
                </c:pt>
                <c:pt idx="29">
                  <c:v>1.459970401354951</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1191808"/>
        <c:axId val="31193728"/>
      </c:scatterChart>
      <c:valAx>
        <c:axId val="31191808"/>
        <c:scaling>
          <c:orientation val="minMax"/>
          <c:max val="4"/>
          <c:min val="0"/>
        </c:scaling>
        <c:delete val="0"/>
        <c:axPos val="b"/>
        <c:title>
          <c:tx>
            <c:rich>
              <a:bodyPr/>
              <a:lstStyle/>
              <a:p>
                <a:pPr>
                  <a:defRPr/>
                </a:pPr>
                <a:r>
                  <a:rPr lang="en-US"/>
                  <a:t>X</a:t>
                </a:r>
              </a:p>
            </c:rich>
          </c:tx>
          <c:layout/>
          <c:overlay val="0"/>
        </c:title>
        <c:numFmt formatCode="General" sourceLinked="1"/>
        <c:majorTickMark val="out"/>
        <c:minorTickMark val="none"/>
        <c:tickLblPos val="nextTo"/>
        <c:crossAx val="31193728"/>
        <c:crosses val="autoZero"/>
        <c:crossBetween val="midCat"/>
      </c:valAx>
      <c:valAx>
        <c:axId val="31193728"/>
        <c:scaling>
          <c:orientation val="minMax"/>
          <c:max val="2.5"/>
          <c:min val="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31191808"/>
        <c:crosses val="autoZero"/>
        <c:crossBetween val="midCat"/>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0688768"/>
        <c:axId val="30690688"/>
      </c:scatterChart>
      <c:valAx>
        <c:axId val="30688768"/>
        <c:scaling>
          <c:orientation val="minMax"/>
        </c:scaling>
        <c:delete val="0"/>
        <c:axPos val="b"/>
        <c:numFmt formatCode="General" sourceLinked="1"/>
        <c:majorTickMark val="out"/>
        <c:minorTickMark val="none"/>
        <c:tickLblPos val="nextTo"/>
        <c:crossAx val="30690688"/>
        <c:crosses val="autoZero"/>
        <c:crossBetween val="midCat"/>
      </c:valAx>
      <c:valAx>
        <c:axId val="30690688"/>
        <c:scaling>
          <c:orientation val="minMax"/>
        </c:scaling>
        <c:delete val="0"/>
        <c:axPos val="l"/>
        <c:majorGridlines/>
        <c:numFmt formatCode="General" sourceLinked="1"/>
        <c:majorTickMark val="out"/>
        <c:minorTickMark val="none"/>
        <c:tickLblPos val="nextTo"/>
        <c:crossAx val="3068876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0720000"/>
        <c:axId val="30721920"/>
      </c:scatterChart>
      <c:valAx>
        <c:axId val="30720000"/>
        <c:scaling>
          <c:orientation val="minMax"/>
        </c:scaling>
        <c:delete val="0"/>
        <c:axPos val="b"/>
        <c:majorGridlines/>
        <c:numFmt formatCode="General" sourceLinked="1"/>
        <c:majorTickMark val="out"/>
        <c:minorTickMark val="none"/>
        <c:tickLblPos val="nextTo"/>
        <c:crossAx val="30721920"/>
        <c:crosses val="autoZero"/>
        <c:crossBetween val="midCat"/>
      </c:valAx>
      <c:valAx>
        <c:axId val="30721920"/>
        <c:scaling>
          <c:orientation val="minMax"/>
        </c:scaling>
        <c:delete val="0"/>
        <c:axPos val="l"/>
        <c:majorGridlines/>
        <c:numFmt formatCode="General" sourceLinked="1"/>
        <c:majorTickMark val="out"/>
        <c:minorTickMark val="none"/>
        <c:tickLblPos val="nextTo"/>
        <c:crossAx val="3072000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0566656"/>
        <c:axId val="30572928"/>
      </c:scatterChart>
      <c:valAx>
        <c:axId val="30566656"/>
        <c:scaling>
          <c:orientation val="minMax"/>
        </c:scaling>
        <c:delete val="0"/>
        <c:axPos val="b"/>
        <c:majorGridlines/>
        <c:minorGridlines/>
        <c:numFmt formatCode="General" sourceLinked="1"/>
        <c:majorTickMark val="out"/>
        <c:minorTickMark val="none"/>
        <c:tickLblPos val="nextTo"/>
        <c:crossAx val="30572928"/>
        <c:crosses val="autoZero"/>
        <c:crossBetween val="midCat"/>
      </c:valAx>
      <c:valAx>
        <c:axId val="30572928"/>
        <c:scaling>
          <c:orientation val="minMax"/>
        </c:scaling>
        <c:delete val="0"/>
        <c:axPos val="l"/>
        <c:majorGridlines/>
        <c:minorGridlines/>
        <c:numFmt formatCode="General" sourceLinked="1"/>
        <c:majorTickMark val="out"/>
        <c:minorTickMark val="none"/>
        <c:tickLblPos val="nextTo"/>
        <c:crossAx val="3056665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ymbol val="diamond"/>
            <c:size val="3"/>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1343744"/>
        <c:axId val="31345280"/>
      </c:scatterChart>
      <c:valAx>
        <c:axId val="31343744"/>
        <c:scaling>
          <c:orientation val="minMax"/>
        </c:scaling>
        <c:delete val="0"/>
        <c:axPos val="b"/>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31345280"/>
        <c:crosses val="autoZero"/>
        <c:crossBetween val="midCat"/>
      </c:valAx>
      <c:valAx>
        <c:axId val="31345280"/>
        <c:scaling>
          <c:orientation val="minMax"/>
        </c:scaling>
        <c:delete val="0"/>
        <c:axPos val="l"/>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3134374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1386624"/>
        <c:axId val="30933760"/>
      </c:scatterChart>
      <c:valAx>
        <c:axId val="31386624"/>
        <c:scaling>
          <c:orientation val="minMax"/>
        </c:scaling>
        <c:delete val="0"/>
        <c:axPos val="b"/>
        <c:numFmt formatCode="General" sourceLinked="1"/>
        <c:majorTickMark val="out"/>
        <c:minorTickMark val="none"/>
        <c:tickLblPos val="nextTo"/>
        <c:crossAx val="30933760"/>
        <c:crosses val="autoZero"/>
        <c:crossBetween val="midCat"/>
      </c:valAx>
      <c:valAx>
        <c:axId val="30933760"/>
        <c:scaling>
          <c:orientation val="minMax"/>
        </c:scaling>
        <c:delete val="0"/>
        <c:axPos val="l"/>
        <c:numFmt formatCode="General" sourceLinked="1"/>
        <c:majorTickMark val="out"/>
        <c:minorTickMark val="none"/>
        <c:tickLblPos val="nextTo"/>
        <c:crossAx val="31386624"/>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0949376"/>
        <c:axId val="30951296"/>
      </c:scatterChart>
      <c:valAx>
        <c:axId val="30949376"/>
        <c:scaling>
          <c:orientation val="minMax"/>
        </c:scaling>
        <c:delete val="0"/>
        <c:axPos val="b"/>
        <c:numFmt formatCode="General" sourceLinked="1"/>
        <c:majorTickMark val="out"/>
        <c:minorTickMark val="none"/>
        <c:tickLblPos val="nextTo"/>
        <c:crossAx val="30951296"/>
        <c:crosses val="autoZero"/>
        <c:crossBetween val="midCat"/>
        <c:majorUnit val="1"/>
      </c:valAx>
      <c:valAx>
        <c:axId val="30951296"/>
        <c:scaling>
          <c:orientation val="minMax"/>
          <c:max val="2.5"/>
          <c:min val="0"/>
        </c:scaling>
        <c:delete val="0"/>
        <c:axPos val="l"/>
        <c:numFmt formatCode="General" sourceLinked="1"/>
        <c:majorTickMark val="out"/>
        <c:minorTickMark val="none"/>
        <c:tickLblPos val="nextTo"/>
        <c:crossAx val="30949376"/>
        <c:crosses val="autoZero"/>
        <c:crossBetween val="midCat"/>
        <c:majorUnit val="1"/>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0975488"/>
        <c:axId val="30977408"/>
      </c:scatterChart>
      <c:valAx>
        <c:axId val="30975488"/>
        <c:scaling>
          <c:orientation val="minMax"/>
        </c:scaling>
        <c:delete val="0"/>
        <c:axPos val="b"/>
        <c:numFmt formatCode="General" sourceLinked="1"/>
        <c:majorTickMark val="out"/>
        <c:minorTickMark val="none"/>
        <c:tickLblPos val="nextTo"/>
        <c:crossAx val="30977408"/>
        <c:crosses val="autoZero"/>
        <c:crossBetween val="midCat"/>
        <c:majorUnit val="1"/>
      </c:valAx>
      <c:valAx>
        <c:axId val="30977408"/>
        <c:scaling>
          <c:orientation val="minMax"/>
          <c:max val="4"/>
          <c:min val="0"/>
        </c:scaling>
        <c:delete val="0"/>
        <c:axPos val="l"/>
        <c:numFmt formatCode="General" sourceLinked="1"/>
        <c:majorTickMark val="out"/>
        <c:minorTickMark val="none"/>
        <c:tickLblPos val="nextTo"/>
        <c:crossAx val="30975488"/>
        <c:crosses val="autoZero"/>
        <c:crossBetween val="midCat"/>
        <c:majorUnit val="1"/>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1.6</c:v>
                </c:pt>
                <c:pt idx="16">
                  <c:v>1.7</c:v>
                </c:pt>
                <c:pt idx="17">
                  <c:v>1.8</c:v>
                </c:pt>
                <c:pt idx="18">
                  <c:v>1.9</c:v>
                </c:pt>
                <c:pt idx="19">
                  <c:v>2</c:v>
                </c:pt>
                <c:pt idx="20">
                  <c:v>2.1</c:v>
                </c:pt>
                <c:pt idx="21">
                  <c:v>2.2000000000000002</c:v>
                </c:pt>
                <c:pt idx="22">
                  <c:v>2.2999999999999998</c:v>
                </c:pt>
                <c:pt idx="23">
                  <c:v>2.4</c:v>
                </c:pt>
                <c:pt idx="24">
                  <c:v>2.5</c:v>
                </c:pt>
                <c:pt idx="25">
                  <c:v>2.6</c:v>
                </c:pt>
                <c:pt idx="26">
                  <c:v>2.7</c:v>
                </c:pt>
                <c:pt idx="27">
                  <c:v>2.8</c:v>
                </c:pt>
                <c:pt idx="28">
                  <c:v>2.9</c:v>
                </c:pt>
                <c:pt idx="29">
                  <c:v>3</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0.36694661982383903</c:v>
                </c:pt>
                <c:pt idx="1">
                  <c:v>0.56856682289659</c:v>
                </c:pt>
                <c:pt idx="2">
                  <c:v>0.51725486964426903</c:v>
                </c:pt>
                <c:pt idx="3">
                  <c:v>0.428675119310305</c:v>
                </c:pt>
                <c:pt idx="4">
                  <c:v>0.90632424344276696</c:v>
                </c:pt>
                <c:pt idx="5">
                  <c:v>0.74936531922880301</c:v>
                </c:pt>
                <c:pt idx="6">
                  <c:v>0.36296864355071901</c:v>
                </c:pt>
                <c:pt idx="7">
                  <c:v>1.3130975057113321</c:v>
                </c:pt>
                <c:pt idx="8">
                  <c:v>0.98873852647238303</c:v>
                </c:pt>
                <c:pt idx="9">
                  <c:v>0.51590897254122303</c:v>
                </c:pt>
                <c:pt idx="10">
                  <c:v>1.3959621567119069</c:v>
                </c:pt>
                <c:pt idx="11">
                  <c:v>0.78407419428895297</c:v>
                </c:pt>
                <c:pt idx="12">
                  <c:v>0.64732472971239396</c:v>
                </c:pt>
                <c:pt idx="13">
                  <c:v>1.0772059760002619</c:v>
                </c:pt>
                <c:pt idx="14">
                  <c:v>1.3293480311375001</c:v>
                </c:pt>
                <c:pt idx="15">
                  <c:v>1.485310614143492</c:v>
                </c:pt>
                <c:pt idx="16">
                  <c:v>1.479003152111475</c:v>
                </c:pt>
                <c:pt idx="17">
                  <c:v>1.6850900073613631</c:v>
                </c:pt>
                <c:pt idx="18">
                  <c:v>1.3849600709684231</c:v>
                </c:pt>
                <c:pt idx="19">
                  <c:v>1.6266586201162061</c:v>
                </c:pt>
                <c:pt idx="20">
                  <c:v>1.4825475466029201</c:v>
                </c:pt>
                <c:pt idx="21">
                  <c:v>1.8429479232464321</c:v>
                </c:pt>
                <c:pt idx="22">
                  <c:v>1.106021201954974</c:v>
                </c:pt>
                <c:pt idx="23">
                  <c:v>1.7665784489786449</c:v>
                </c:pt>
                <c:pt idx="24">
                  <c:v>1.4961925167185921</c:v>
                </c:pt>
                <c:pt idx="25">
                  <c:v>1.051390100741104</c:v>
                </c:pt>
                <c:pt idx="26">
                  <c:v>1.711881999323587</c:v>
                </c:pt>
                <c:pt idx="27">
                  <c:v>1.688130725886805</c:v>
                </c:pt>
                <c:pt idx="28">
                  <c:v>1.433356943374289</c:v>
                </c:pt>
                <c:pt idx="29">
                  <c:v>1.4599704013549519</c:v>
                </c:pt>
                <c:pt idx="30">
                  <c:v>1.5840778561264051</c:v>
                </c:pt>
                <c:pt idx="31">
                  <c:v>1.507697922715173</c:v>
                </c:pt>
                <c:pt idx="32">
                  <c:v>2.190470799837569</c:v>
                </c:pt>
                <c:pt idx="33">
                  <c:v>1.845345768601335</c:v>
                </c:pt>
                <c:pt idx="34">
                  <c:v>1.461981736521625</c:v>
                </c:pt>
                <c:pt idx="35">
                  <c:v>2.2374051046122552</c:v>
                </c:pt>
                <c:pt idx="36">
                  <c:v>2.25631401843177</c:v>
                </c:pt>
              </c:numCache>
            </c:numRef>
          </c:yVal>
          <c:smooth val="0"/>
        </c:ser>
        <c:dLbls>
          <c:showLegendKey val="0"/>
          <c:showVal val="0"/>
          <c:showCatName val="0"/>
          <c:showSerName val="0"/>
          <c:showPercent val="0"/>
          <c:showBubbleSize val="0"/>
        </c:dLbls>
        <c:axId val="31017984"/>
        <c:axId val="31024256"/>
      </c:scatterChart>
      <c:valAx>
        <c:axId val="31017984"/>
        <c:scaling>
          <c:orientation val="minMax"/>
        </c:scaling>
        <c:delete val="0"/>
        <c:axPos val="b"/>
        <c:numFmt formatCode="General" sourceLinked="1"/>
        <c:majorTickMark val="out"/>
        <c:minorTickMark val="none"/>
        <c:tickLblPos val="nextTo"/>
        <c:crossAx val="31024256"/>
        <c:crosses val="autoZero"/>
        <c:crossBetween val="midCat"/>
      </c:valAx>
      <c:valAx>
        <c:axId val="31024256"/>
        <c:scaling>
          <c:orientation val="minMax"/>
        </c:scaling>
        <c:delete val="0"/>
        <c:axPos val="l"/>
        <c:majorGridlines/>
        <c:numFmt formatCode="General" sourceLinked="1"/>
        <c:majorTickMark val="out"/>
        <c:minorTickMark val="none"/>
        <c:tickLblPos val="nextTo"/>
        <c:crossAx val="31017984"/>
        <c:crosses val="autoZero"/>
        <c:crossBetween val="midCat"/>
      </c:valAx>
    </c:plotArea>
    <c:legend>
      <c:legendPos val="r"/>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drawing1.xml><?xml version="1.0" encoding="utf-8"?>
<c:userShapes xmlns:c="http://schemas.openxmlformats.org/drawingml/2006/chart">
  <cdr:relSizeAnchor xmlns:cdr="http://schemas.openxmlformats.org/drawingml/2006/chartDrawing">
    <cdr:from>
      <cdr:x>0.54719</cdr:x>
      <cdr:y>0.03968</cdr:y>
    </cdr:from>
    <cdr:to>
      <cdr:x>0.76319</cdr:x>
      <cdr:y>0.21778</cdr:y>
    </cdr:to>
    <cdr:sp macro="" textlink="">
      <cdr:nvSpPr>
        <cdr:cNvPr id="2" name="TextBox 7"/>
        <cdr:cNvSpPr txBox="1"/>
      </cdr:nvSpPr>
      <cdr:spPr>
        <a:xfrm xmlns:a="http://schemas.openxmlformats.org/drawingml/2006/main">
          <a:off x="2736304" y="144016"/>
          <a:ext cx="1080120"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Calibri"/>
            </a:defRPr>
          </a:lvl1pPr>
          <a:lvl2pPr marL="457200" algn="l" defTabSz="914400" rtl="0" eaLnBrk="1" latinLnBrk="0" hangingPunct="1">
            <a:defRPr sz="1800" kern="1200">
              <a:solidFill>
                <a:sysClr val="windowText" lastClr="000000"/>
              </a:solidFill>
              <a:latin typeface="Calibri"/>
            </a:defRPr>
          </a:lvl2pPr>
          <a:lvl3pPr marL="914400" algn="l" defTabSz="914400" rtl="0" eaLnBrk="1" latinLnBrk="0" hangingPunct="1">
            <a:defRPr sz="1800" kern="1200">
              <a:solidFill>
                <a:sysClr val="windowText" lastClr="000000"/>
              </a:solidFill>
              <a:latin typeface="Calibri"/>
            </a:defRPr>
          </a:lvl3pPr>
          <a:lvl4pPr marL="1371600" algn="l" defTabSz="914400" rtl="0" eaLnBrk="1" latinLnBrk="0" hangingPunct="1">
            <a:defRPr sz="1800" kern="1200">
              <a:solidFill>
                <a:sysClr val="windowText" lastClr="000000"/>
              </a:solidFill>
              <a:latin typeface="Calibri"/>
            </a:defRPr>
          </a:lvl4pPr>
          <a:lvl5pPr marL="1828800" algn="l" defTabSz="914400" rtl="0" eaLnBrk="1" latinLnBrk="0" hangingPunct="1">
            <a:defRPr sz="1800" kern="1200">
              <a:solidFill>
                <a:sysClr val="windowText" lastClr="000000"/>
              </a:solidFill>
              <a:latin typeface="Calibri"/>
            </a:defRPr>
          </a:lvl5pPr>
          <a:lvl6pPr marL="2286000" algn="l" defTabSz="914400" rtl="0" eaLnBrk="1" latinLnBrk="0" hangingPunct="1">
            <a:defRPr sz="1800" kern="1200">
              <a:solidFill>
                <a:sysClr val="windowText" lastClr="000000"/>
              </a:solidFill>
              <a:latin typeface="Calibri"/>
            </a:defRPr>
          </a:lvl6pPr>
          <a:lvl7pPr marL="2743200" algn="l" defTabSz="914400" rtl="0" eaLnBrk="1" latinLnBrk="0" hangingPunct="1">
            <a:defRPr sz="1800" kern="1200">
              <a:solidFill>
                <a:sysClr val="windowText" lastClr="000000"/>
              </a:solidFill>
              <a:latin typeface="Calibri"/>
            </a:defRPr>
          </a:lvl7pPr>
          <a:lvl8pPr marL="3200400" algn="l" defTabSz="914400" rtl="0" eaLnBrk="1" latinLnBrk="0" hangingPunct="1">
            <a:defRPr sz="1800" kern="1200">
              <a:solidFill>
                <a:sysClr val="windowText" lastClr="000000"/>
              </a:solidFill>
              <a:latin typeface="Calibri"/>
            </a:defRPr>
          </a:lvl8pPr>
          <a:lvl9pPr marL="3657600" algn="l" defTabSz="914400" rtl="0" eaLnBrk="1" latinLnBrk="0" hangingPunct="1">
            <a:defRPr sz="1800" kern="1200">
              <a:solidFill>
                <a:sysClr val="windowText" lastClr="000000"/>
              </a:solidFill>
              <a:latin typeface="Calibri"/>
            </a:defRPr>
          </a:lvl9pPr>
        </a:lstStyle>
        <a:p xmlns:a="http://schemas.openxmlformats.org/drawingml/2006/main">
          <a:pPr algn="just"/>
          <a:r>
            <a:rPr lang="en-GB" sz="900" i="1" dirty="0" err="1" smtClean="0">
              <a:solidFill>
                <a:sysClr val="windowText" lastClr="000000">
                  <a:lumMod val="75000"/>
                  <a:lumOff val="25000"/>
                </a:sysClr>
              </a:solidFill>
            </a:rPr>
            <a:t>Aenean</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semper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tortor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eu</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Vestibulum</a:t>
          </a:r>
          <a:r>
            <a:rPr lang="en-GB" sz="900" i="1" dirty="0" smtClean="0">
              <a:solidFill>
                <a:sysClr val="windowText" lastClr="000000">
                  <a:lumMod val="75000"/>
                  <a:lumOff val="25000"/>
                </a:sysClr>
              </a:solidFill>
            </a:rPr>
            <a:t> ante</a:t>
          </a:r>
          <a:endParaRPr lang="en-GB" sz="400" i="1" dirty="0" smtClean="0">
            <a:solidFill>
              <a:sysClr val="windowText" lastClr="000000">
                <a:lumMod val="75000"/>
                <a:lumOff val="25000"/>
              </a:sys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59FB64-205D-4D2C-B7E9-61EC2E71DAB8}" type="datetimeFigureOut">
              <a:rPr lang="en-GB" smtClean="0"/>
              <a:t>11/09/2014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B2A3F3-3C85-4CAF-928B-AA748532A93C}" type="slidenum">
              <a:rPr lang="en-GB" smtClean="0"/>
              <a:t>‹#›</a:t>
            </a:fld>
            <a:endParaRPr lang="en-GB"/>
          </a:p>
        </p:txBody>
      </p:sp>
    </p:spTree>
    <p:extLst>
      <p:ext uri="{BB962C8B-B14F-4D97-AF65-F5344CB8AC3E}">
        <p14:creationId xmlns:p14="http://schemas.microsoft.com/office/powerpoint/2010/main" val="61305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02FB1D3-FBCE-4F8E-A612-6D228A525025}" type="slidenum">
              <a:rPr lang="en-GB" smtClean="0"/>
              <a:pPr/>
              <a:t>85</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2766735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6318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78162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7761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2621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100585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58980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Tree>
    <p:extLst>
      <p:ext uri="{BB962C8B-B14F-4D97-AF65-F5344CB8AC3E}">
        <p14:creationId xmlns:p14="http://schemas.microsoft.com/office/powerpoint/2010/main" val="73077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1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236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324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AQMeN decoration"/>
          <p:cNvPicPr>
            <a:picLocks noChangeAspect="1" noChangeArrowheads="1"/>
          </p:cNvPicPr>
          <p:nvPr/>
        </p:nvPicPr>
        <p:blipFill>
          <a:blip r:embed="rId13">
            <a:extLst>
              <a:ext uri="{28A0092B-C50C-407E-A947-70E740481C1C}">
                <a14:useLocalDpi xmlns:a14="http://schemas.microsoft.com/office/drawing/2010/main" val="0"/>
              </a:ext>
            </a:extLst>
          </a:blip>
          <a:srcRect t="11835" b="39894"/>
          <a:stretch>
            <a:fillRect/>
          </a:stretch>
        </p:blipFill>
        <p:spPr bwMode="auto">
          <a:xfrm>
            <a:off x="0" y="6281738"/>
            <a:ext cx="9144000" cy="5762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QMeN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338" y="209550"/>
            <a:ext cx="2844800" cy="844550"/>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 Box 11"/>
          <p:cNvSpPr txBox="1">
            <a:spLocks noChangeArrowheads="1"/>
          </p:cNvSpPr>
          <p:nvPr/>
        </p:nvSpPr>
        <p:spPr bwMode="auto">
          <a:xfrm>
            <a:off x="1187450" y="6381750"/>
            <a:ext cx="6697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2400">
          <a:solidFill>
            <a:schemeClr val="tx2"/>
          </a:solidFill>
          <a:latin typeface="+mj-lt"/>
          <a:ea typeface="+mj-ea"/>
          <a:cs typeface="+mj-cs"/>
        </a:defRPr>
      </a:lvl1pPr>
      <a:lvl2pPr algn="ctr" rtl="0" fontAlgn="base">
        <a:spcBef>
          <a:spcPct val="0"/>
        </a:spcBef>
        <a:spcAft>
          <a:spcPct val="0"/>
        </a:spcAft>
        <a:defRPr sz="2400">
          <a:solidFill>
            <a:schemeClr val="tx2"/>
          </a:solidFill>
          <a:latin typeface="Arial" charset="0"/>
          <a:cs typeface="Arial" charset="0"/>
        </a:defRPr>
      </a:lvl2pPr>
      <a:lvl3pPr algn="ctr" rtl="0" fontAlgn="base">
        <a:spcBef>
          <a:spcPct val="0"/>
        </a:spcBef>
        <a:spcAft>
          <a:spcPct val="0"/>
        </a:spcAft>
        <a:defRPr sz="2400">
          <a:solidFill>
            <a:schemeClr val="tx2"/>
          </a:solidFill>
          <a:latin typeface="Arial" charset="0"/>
          <a:cs typeface="Arial" charset="0"/>
        </a:defRPr>
      </a:lvl3pPr>
      <a:lvl4pPr algn="ctr" rtl="0" fontAlgn="base">
        <a:spcBef>
          <a:spcPct val="0"/>
        </a:spcBef>
        <a:spcAft>
          <a:spcPct val="0"/>
        </a:spcAft>
        <a:defRPr sz="2400">
          <a:solidFill>
            <a:schemeClr val="tx2"/>
          </a:solidFill>
          <a:latin typeface="Arial" charset="0"/>
          <a:cs typeface="Arial" charset="0"/>
        </a:defRPr>
      </a:lvl4pPr>
      <a:lvl5pPr algn="ctr" rtl="0" fontAlgn="base">
        <a:spcBef>
          <a:spcPct val="0"/>
        </a:spcBef>
        <a:spcAft>
          <a:spcPct val="0"/>
        </a:spcAft>
        <a:defRPr sz="2400">
          <a:solidFill>
            <a:schemeClr val="tx2"/>
          </a:solidFill>
          <a:latin typeface="Arial" charset="0"/>
          <a:cs typeface="Arial" charset="0"/>
        </a:defRPr>
      </a:lvl5pPr>
      <a:lvl6pPr marL="457200" algn="ctr" rtl="0" fontAlgn="base">
        <a:spcBef>
          <a:spcPct val="0"/>
        </a:spcBef>
        <a:spcAft>
          <a:spcPct val="0"/>
        </a:spcAft>
        <a:defRPr sz="2400">
          <a:solidFill>
            <a:schemeClr val="tx2"/>
          </a:solidFill>
          <a:latin typeface="Arial" charset="0"/>
          <a:cs typeface="Arial" charset="0"/>
        </a:defRPr>
      </a:lvl6pPr>
      <a:lvl7pPr marL="914400" algn="ctr" rtl="0" fontAlgn="base">
        <a:spcBef>
          <a:spcPct val="0"/>
        </a:spcBef>
        <a:spcAft>
          <a:spcPct val="0"/>
        </a:spcAft>
        <a:defRPr sz="2400">
          <a:solidFill>
            <a:schemeClr val="tx2"/>
          </a:solidFill>
          <a:latin typeface="Arial" charset="0"/>
          <a:cs typeface="Arial" charset="0"/>
        </a:defRPr>
      </a:lvl7pPr>
      <a:lvl8pPr marL="1371600" algn="ctr" rtl="0" fontAlgn="base">
        <a:spcBef>
          <a:spcPct val="0"/>
        </a:spcBef>
        <a:spcAft>
          <a:spcPct val="0"/>
        </a:spcAft>
        <a:defRPr sz="2400">
          <a:solidFill>
            <a:schemeClr val="tx2"/>
          </a:solidFill>
          <a:latin typeface="Arial" charset="0"/>
          <a:cs typeface="Arial" charset="0"/>
        </a:defRPr>
      </a:lvl8pPr>
      <a:lvl9pPr marL="1828800" algn="ctr" rtl="0" fontAlgn="base">
        <a:spcBef>
          <a:spcPct val="0"/>
        </a:spcBef>
        <a:spcAft>
          <a:spcPct val="0"/>
        </a:spcAft>
        <a:defRPr sz="2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onathan.minton@glasgow.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hyperlink" Target="http://en.wikipedia.org/wiki/George_Lakoff" TargetMode="External"/><Relationship Id="rId7" Type="http://schemas.openxmlformats.org/officeDocument/2006/relationships/hyperlink" Target="http://plato.stanford.edu/entries/mental-imagery/mental-rotation.html"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books.google.co.uk/books/about/Don_t_Think_of_an_Elephant.html?id=IcaafxA93U8C&amp;redir_esc=y" TargetMode="Externa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hyperlink" Target="http://catallaxyfiles.com/2012/07/23/whats-wrong-with-the-ecommunist/" TargetMode="External"/><Relationship Id="rId2" Type="http://schemas.openxmlformats.org/officeDocument/2006/relationships/hyperlink" Target="https://www.google.co.uk/url?sa=i&amp;rct=j&amp;q=&amp;esrc=s&amp;source=images&amp;cd=&amp;cad=rja&amp;docid=l0F0r9CPt9SFtM&amp;tbnid=Ff3wjWJkv6w5uM:&amp;ved=0CAQQjB0&amp;url=http://anticap.wordpress.com/2011/08/11/stocks-and-flows/&amp;ei=RTaKUuqEGcSS1AWoxIHoDA&amp;psig=AFQjCNG-sE90_pK"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hyperlink" Target="http://balneus.wordpress.com/2011/04/23/old-cartoon-more-relevant-than-ev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jpeg"/><Relationship Id="rId2" Type="http://schemas.openxmlformats.org/officeDocument/2006/relationships/hyperlink" Target="http://www.ventrella.com/ideas/grammar.html" TargetMode="External"/><Relationship Id="rId1" Type="http://schemas.openxmlformats.org/officeDocument/2006/relationships/slideLayout" Target="../slideLayouts/slideLayout2.xml"/><Relationship Id="rId6" Type="http://schemas.openxmlformats.org/officeDocument/2006/relationships/hyperlink" Target="http://matt.might.net/articles/phd-school-in-pictures/" TargetMode="External"/><Relationship Id="rId5" Type="http://schemas.openxmlformats.org/officeDocument/2006/relationships/image" Target="../media/image13.gif"/><Relationship Id="rId4" Type="http://schemas.openxmlformats.org/officeDocument/2006/relationships/hyperlink" Target="http://mckeestory.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datavis.ca/milestones/index.php?group=1700s"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ewht.org.uk/news/188/110/Calton-Hill---William-Playfai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google.co.uk/url?sa=i&amp;rct=j&amp;q=&amp;esrc=s&amp;source=images&amp;cd=&amp;cad=rja&amp;docid=6vHOcwFvoPOEHM&amp;tbnid=m_Do5v0frrUhvM:&amp;ved=0CAUQjRw&amp;url=http://seeingcomplexity.wordpress.com/2011/02/03/a-short-visual-history-of-charts-and-graphs/&amp;ei=h4-LUq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pollsandvotes.com/PaV/wp-content/uploads/2011/07/playfairdebt.p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mybrain-limited.blogspot.co.uk/2011/05/unable-to-recognise-face.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en.wikipedia.org/wiki/Charles_Joseph_Minar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apmaker.rutgers.edu/355/DrSnows_map2.jpg"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hyperlink" Target="http://understandinguncertainty.org/coxcombs"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en.wikipedia.org/wiki/John_Tuke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en.wikipedia.org/wiki/Box_plot"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www.amazon.com/Exploratory-Data-Analysis-John-Tukey/dp/020107616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en.wikipedia.org/wiki/Anscombe's_quarte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en.wikipedia.org/wiki/Radar_chart"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en.wikipedia.org/wiki/Chernoff_face" TargetMode="External"/><Relationship Id="rId4" Type="http://schemas.openxmlformats.org/officeDocument/2006/relationships/image" Target="../media/image29.gif"/></Relationships>
</file>

<file path=ppt/slides/_rels/slide34.xml.rels><?xml version="1.0" encoding="UTF-8" standalone="yes"?>
<Relationships xmlns="http://schemas.openxmlformats.org/package/2006/relationships"><Relationship Id="rId3" Type="http://schemas.openxmlformats.org/officeDocument/2006/relationships/hyperlink" Target="http://junkcharts.typepad.com/junk_charts/2010/06/the-scatterplot-matrix-a-great-tool.html" TargetMode="External"/><Relationship Id="rId2" Type="http://schemas.openxmlformats.org/officeDocument/2006/relationships/hyperlink" Target="http://www.datavis.ca/milestones/index.php?group=pre-1600"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blog.revolutionanalytics.com/2010/02/how-to-make-a-mosaic-plot-in-r.html" TargetMode="Externa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www.npr.org/templates/story/story.php?storyId=127481819"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www.edwardtufte.com/tufte/books_visex" TargetMode="External"/><Relationship Id="rId3" Type="http://schemas.openxmlformats.org/officeDocument/2006/relationships/image" Target="../media/image34.jpeg"/><Relationship Id="rId7" Type="http://schemas.openxmlformats.org/officeDocument/2006/relationships/image" Target="../media/image36.gif"/><Relationship Id="rId2" Type="http://schemas.openxmlformats.org/officeDocument/2006/relationships/hyperlink" Target="http://www.edwardtufte.com/tufte/books_be" TargetMode="External"/><Relationship Id="rId1" Type="http://schemas.openxmlformats.org/officeDocument/2006/relationships/slideLayout" Target="../slideLayouts/slideLayout2.xml"/><Relationship Id="rId6" Type="http://schemas.openxmlformats.org/officeDocument/2006/relationships/hyperlink" Target="http://www.edwardtufte.com/tufte/books_ei" TargetMode="External"/><Relationship Id="rId5" Type="http://schemas.openxmlformats.org/officeDocument/2006/relationships/image" Target="../media/image35.gif"/><Relationship Id="rId4" Type="http://schemas.openxmlformats.org/officeDocument/2006/relationships/hyperlink" Target="http://www.edwardtufte.com/tufte/books_vdqi" TargetMode="External"/><Relationship Id="rId9" Type="http://schemas.openxmlformats.org/officeDocument/2006/relationships/image" Target="../media/image3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www.infovis-wiki.net/index.php?title=File:Lie_factor_example2.jp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passionned.com/is-business-intelligence-software-mature-enough-for-building-big-data-applications/" TargetMode="External"/><Relationship Id="rId2" Type="http://schemas.openxmlformats.org/officeDocument/2006/relationships/hyperlink" Target="http://courses.ischool.berkeley.edu/i247/f05/readings/Cleveland_GraphicalPerception_Science85.pdf"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coolinfographics.com/blog/2013/9/19/a-visual-guide-to-what-colors-communicate.html?utm_source=feedburner&amp;utm_medium=feed&amp;utm_campaign=Feed:+CoolInfographics+(Cool+Infographic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2.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www.amazon.co.uk/The-Functional-Art-Introduction-Visualization/dp/0321834739"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www.ncbi.nlm.nih.gov/pubmed/15588533"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codeschool.com/courses/try-r"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cran.r-project.org/web/view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coursera.org/specialization/jhudatascience/1" TargetMode="External"/><Relationship Id="rId2" Type="http://schemas.openxmlformats.org/officeDocument/2006/relationships/hyperlink" Target="http://www.statmethods.net/"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An Introduction to Data Visualisation</a:t>
            </a:r>
            <a:br>
              <a:rPr lang="en-GB" dirty="0" smtClean="0"/>
            </a:br>
            <a:r>
              <a:rPr lang="en-GB" dirty="0" smtClean="0"/>
              <a:t>and Visual Demography in R</a:t>
            </a:r>
            <a:r>
              <a:rPr lang="en-GB" dirty="0" smtClean="0"/>
              <a:t/>
            </a:r>
            <a:br>
              <a:rPr lang="en-GB" dirty="0" smtClean="0"/>
            </a:br>
            <a:r>
              <a:rPr lang="en-GB" dirty="0" smtClean="0"/>
              <a:t>22-23 October 2014</a:t>
            </a:r>
            <a:r>
              <a:rPr lang="en-GB" dirty="0" smtClean="0"/>
              <a:t/>
            </a:r>
            <a:br>
              <a:rPr lang="en-GB" dirty="0" smtClean="0"/>
            </a:br>
            <a:r>
              <a:rPr lang="en-GB" dirty="0" smtClean="0"/>
              <a:t>Hilton Grosvenor Hotel</a:t>
            </a:r>
            <a:r>
              <a:rPr lang="en-GB" dirty="0" smtClean="0"/>
              <a:t>, Glasgow</a:t>
            </a:r>
            <a:endParaRPr lang="en-GB" dirty="0"/>
          </a:p>
        </p:txBody>
      </p:sp>
      <p:sp>
        <p:nvSpPr>
          <p:cNvPr id="3" name="Subtitle 2"/>
          <p:cNvSpPr>
            <a:spLocks noGrp="1"/>
          </p:cNvSpPr>
          <p:nvPr>
            <p:ph type="subTitle" idx="1"/>
          </p:nvPr>
        </p:nvSpPr>
        <p:spPr/>
        <p:txBody>
          <a:bodyPr>
            <a:noAutofit/>
          </a:bodyPr>
          <a:lstStyle/>
          <a:p>
            <a:r>
              <a:rPr lang="en-GB" sz="1800" dirty="0" smtClean="0"/>
              <a:t>Dr Jon Minton</a:t>
            </a:r>
          </a:p>
          <a:p>
            <a:r>
              <a:rPr lang="en-GB" sz="1800" dirty="0" smtClean="0"/>
              <a:t>Applied Quantitative Methods Network (</a:t>
            </a:r>
            <a:r>
              <a:rPr lang="en-GB" sz="1800" dirty="0" err="1" smtClean="0"/>
              <a:t>AQMeN</a:t>
            </a:r>
            <a:r>
              <a:rPr lang="en-GB" sz="1800" dirty="0" smtClean="0"/>
              <a:t>)</a:t>
            </a:r>
          </a:p>
          <a:p>
            <a:r>
              <a:rPr lang="en-GB" sz="1800" dirty="0" smtClean="0"/>
              <a:t>University of </a:t>
            </a:r>
            <a:r>
              <a:rPr lang="en-GB" sz="1800" dirty="0" smtClean="0"/>
              <a:t>Glasgow</a:t>
            </a:r>
          </a:p>
          <a:p>
            <a:r>
              <a:rPr lang="en-GB" sz="1800" dirty="0" smtClean="0">
                <a:hlinkClick r:id="rId2"/>
              </a:rPr>
              <a:t>Jonathan.minton@glasgow.ac.uk</a:t>
            </a:r>
            <a:r>
              <a:rPr lang="en-GB" sz="1800" dirty="0" smtClean="0"/>
              <a:t> </a:t>
            </a:r>
            <a:endParaRPr lang="en-GB" sz="1800" dirty="0"/>
          </a:p>
        </p:txBody>
      </p:sp>
    </p:spTree>
    <p:extLst>
      <p:ext uri="{BB962C8B-B14F-4D97-AF65-F5344CB8AC3E}">
        <p14:creationId xmlns:p14="http://schemas.microsoft.com/office/powerpoint/2010/main" val="28246247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position</a:t>
            </a:r>
            <a:endParaRPr lang="en-GB" dirty="0"/>
          </a:p>
        </p:txBody>
      </p:sp>
      <p:sp>
        <p:nvSpPr>
          <p:cNvPr id="3" name="Content Placeholder 2"/>
          <p:cNvSpPr>
            <a:spLocks noGrp="1"/>
          </p:cNvSpPr>
          <p:nvPr>
            <p:ph idx="1"/>
          </p:nvPr>
        </p:nvSpPr>
        <p:spPr>
          <a:xfrm>
            <a:off x="467544" y="1583784"/>
            <a:ext cx="5112568" cy="4525963"/>
          </a:xfrm>
        </p:spPr>
        <p:txBody>
          <a:bodyPr>
            <a:normAutofit fontScale="62500" lnSpcReduction="20000"/>
          </a:bodyPr>
          <a:lstStyle/>
          <a:p>
            <a:r>
              <a:rPr lang="en-GB" dirty="0" smtClean="0"/>
              <a:t>I agree (mostly)</a:t>
            </a:r>
          </a:p>
          <a:p>
            <a:r>
              <a:rPr lang="en-GB" dirty="0" smtClean="0"/>
              <a:t>But you’re using the wrong term.</a:t>
            </a:r>
          </a:p>
          <a:p>
            <a:r>
              <a:rPr lang="en-GB" dirty="0" smtClean="0"/>
              <a:t>You’re talking mainly about ‘infographics’ rather than data visualisations</a:t>
            </a:r>
          </a:p>
          <a:p>
            <a:r>
              <a:rPr lang="en-GB" dirty="0" smtClean="0"/>
              <a:t>Infographics are NOT data visualisations</a:t>
            </a:r>
          </a:p>
          <a:p>
            <a:pPr lvl="1"/>
            <a:r>
              <a:rPr lang="en-GB" dirty="0" smtClean="0"/>
              <a:t>Infographics are information visualisations</a:t>
            </a:r>
          </a:p>
          <a:p>
            <a:pPr lvl="1"/>
            <a:r>
              <a:rPr lang="en-GB" dirty="0" smtClean="0"/>
              <a:t>Data visualisations are information visualisations</a:t>
            </a:r>
          </a:p>
          <a:p>
            <a:pPr lvl="1"/>
            <a:r>
              <a:rPr lang="en-GB" dirty="0" smtClean="0"/>
              <a:t>But (most) infographics are not data visualisations</a:t>
            </a:r>
          </a:p>
          <a:p>
            <a:r>
              <a:rPr lang="en-GB" dirty="0" smtClean="0"/>
              <a:t>So, what makes a data visualisation a data visualisation rather than some other kind of information visualisation?</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078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60648"/>
            <a:ext cx="8229600" cy="1143000"/>
          </a:xfrm>
        </p:spPr>
        <p:txBody>
          <a:bodyPr>
            <a:normAutofit/>
          </a:bodyPr>
          <a:lstStyle/>
          <a:p>
            <a:r>
              <a:rPr lang="en-GB" dirty="0" smtClean="0"/>
              <a:t>Thought is Visual</a:t>
            </a:r>
            <a:endParaRPr lang="en-GB" dirty="0"/>
          </a:p>
        </p:txBody>
      </p:sp>
      <p:pic>
        <p:nvPicPr>
          <p:cNvPr id="2050" name="Picture 2" descr="http://www.news.harvard.edu/gazette/wp-content/uploads/2008/04/03-dean.jpg"/>
          <p:cNvPicPr>
            <a:picLocks noChangeAspect="1" noChangeArrowheads="1"/>
          </p:cNvPicPr>
          <p:nvPr/>
        </p:nvPicPr>
        <p:blipFill>
          <a:blip r:embed="rId2" cstate="print"/>
          <a:srcRect/>
          <a:stretch>
            <a:fillRect/>
          </a:stretch>
        </p:blipFill>
        <p:spPr bwMode="auto">
          <a:xfrm>
            <a:off x="1907704" y="1700808"/>
            <a:ext cx="1296144" cy="1879409"/>
          </a:xfrm>
          <a:prstGeom prst="rect">
            <a:avLst/>
          </a:prstGeom>
          <a:noFill/>
        </p:spPr>
      </p:pic>
      <p:sp>
        <p:nvSpPr>
          <p:cNvPr id="16" name="TextBox 15"/>
          <p:cNvSpPr txBox="1"/>
          <p:nvPr/>
        </p:nvSpPr>
        <p:spPr>
          <a:xfrm>
            <a:off x="1907704" y="3573016"/>
            <a:ext cx="1296144" cy="523220"/>
          </a:xfrm>
          <a:prstGeom prst="rect">
            <a:avLst/>
          </a:prstGeom>
          <a:noFill/>
        </p:spPr>
        <p:txBody>
          <a:bodyPr wrap="square" rtlCol="0">
            <a:spAutoFit/>
          </a:bodyPr>
          <a:lstStyle/>
          <a:p>
            <a:pPr algn="ctr"/>
            <a:r>
              <a:rPr lang="en-GB" sz="1400" i="1" dirty="0" smtClean="0"/>
              <a:t>Stephen</a:t>
            </a:r>
          </a:p>
          <a:p>
            <a:pPr algn="ctr"/>
            <a:r>
              <a:rPr lang="en-GB" sz="1400" i="1" dirty="0" err="1" smtClean="0"/>
              <a:t>Kosslyn</a:t>
            </a:r>
            <a:endParaRPr lang="en-GB" sz="1400" i="1" dirty="0"/>
          </a:p>
        </p:txBody>
      </p:sp>
      <p:pic>
        <p:nvPicPr>
          <p:cNvPr id="2056" name="Picture 8" descr="http://www.radioopensource.org/wp-content/georgelakoff.jpg">
            <a:hlinkClick r:id="rId3"/>
          </p:cNvPr>
          <p:cNvPicPr>
            <a:picLocks noChangeAspect="1" noChangeArrowheads="1"/>
          </p:cNvPicPr>
          <p:nvPr/>
        </p:nvPicPr>
        <p:blipFill>
          <a:blip r:embed="rId4" cstate="print"/>
          <a:srcRect l="7143" r="10715"/>
          <a:stretch>
            <a:fillRect/>
          </a:stretch>
        </p:blipFill>
        <p:spPr bwMode="auto">
          <a:xfrm>
            <a:off x="6084168" y="1700808"/>
            <a:ext cx="1296144" cy="1895082"/>
          </a:xfrm>
          <a:prstGeom prst="rect">
            <a:avLst/>
          </a:prstGeom>
          <a:noFill/>
        </p:spPr>
      </p:pic>
      <p:sp>
        <p:nvSpPr>
          <p:cNvPr id="19" name="TextBox 18"/>
          <p:cNvSpPr txBox="1"/>
          <p:nvPr/>
        </p:nvSpPr>
        <p:spPr>
          <a:xfrm>
            <a:off x="6372200" y="3645024"/>
            <a:ext cx="713657" cy="523220"/>
          </a:xfrm>
          <a:prstGeom prst="rect">
            <a:avLst/>
          </a:prstGeom>
          <a:noFill/>
        </p:spPr>
        <p:txBody>
          <a:bodyPr wrap="none" rtlCol="0">
            <a:spAutoFit/>
          </a:bodyPr>
          <a:lstStyle/>
          <a:p>
            <a:r>
              <a:rPr lang="en-GB" sz="1400" i="1" dirty="0" smtClean="0"/>
              <a:t>George</a:t>
            </a:r>
          </a:p>
          <a:p>
            <a:pPr algn="ctr"/>
            <a:r>
              <a:rPr lang="en-GB" sz="1400" i="1" dirty="0" err="1" smtClean="0"/>
              <a:t>Lakoff</a:t>
            </a:r>
            <a:endParaRPr lang="en-GB" sz="1400" i="1" dirty="0"/>
          </a:p>
        </p:txBody>
      </p:sp>
      <p:pic>
        <p:nvPicPr>
          <p:cNvPr id="2058" name="Picture 10" descr="Front Cover">
            <a:hlinkClick r:id="rId5"/>
          </p:cNvPr>
          <p:cNvPicPr>
            <a:picLocks noChangeAspect="1" noChangeArrowheads="1"/>
          </p:cNvPicPr>
          <p:nvPr/>
        </p:nvPicPr>
        <p:blipFill>
          <a:blip r:embed="rId6" cstate="print"/>
          <a:srcRect/>
          <a:stretch>
            <a:fillRect/>
          </a:stretch>
        </p:blipFill>
        <p:spPr bwMode="auto">
          <a:xfrm>
            <a:off x="6156176" y="4365104"/>
            <a:ext cx="1219200" cy="1943101"/>
          </a:xfrm>
          <a:prstGeom prst="rect">
            <a:avLst/>
          </a:prstGeom>
          <a:noFill/>
        </p:spPr>
      </p:pic>
      <p:sp>
        <p:nvSpPr>
          <p:cNvPr id="2060" name="AutoShape 12" descr="data:image/jpeg;base64,/9j/4AAQSkZJRgABAQAAAQABAAD/2wCEAAkGBwgHBgkIBwgKCgkLDRYPDQwMDRsUFRAWIB0iIiAdHx8kKDQsJCYxJx8fLT0tMTU3Ojo6Iys/RD84QzQ5OjcBCgoKDQwNGg8PGjclHyU3Nzc3Nzc3Nzc3Nzc3Nzc3Nzc3Nzc3Nzc3Nzc3Nzc3Nzc3Nzc3Nzc3Nzc3Nzc3Nzc3N//AABEIAKAAaAMBIgACEQEDEQH/xAAcAAABBQEBAQAAAAAAAAAAAAAFAQIDBAYABwj/xAA6EAABAwIEAwUGBAQHAAAAAAABAAIDBBEFEiExBkFREyJhcYEUIzJCkaEHFVKxwdHh8BYlNGKSsvH/xAAZAQACAwEAAAAAAAAAAAAAAAAAAQIDBAX/xAAhEQACAgIBBQEBAAAAAAAAAAAAAQIRAyExBBITIkFRQv/aAAwDAQACEQMRAD8Aw4C6ydZcAriAgCclAslIDdXaAcykMbZcrVBSOrp2w05a5zjpqCSEap+Gc4tJLI1/MZLWVbyRRNY5MzaQ6LTO4fpaeQNqZ5D1yt0+v/iifgMTnOMVSw3vlaAf79UvNAfikZ7ZKArFZTGmkLHXuNyq4CsTsg9HbJOaVcgQi5LZKgYtl1uicBdKACQP3TIlzD8MqsQv2DO6N3HQeilPDWISTvaWB+VwDcpvfx20/vRRMqnsyQtJd4bD+q2vD9WZIBESZHm4c4fLfkOnL6LJPI2aoQSB+FULKOMCWOLKRc5/mtzA8+QVr28sDmtLWsOgAJIH1P8ABWq3C3y37NxIDjmIJsVTGCytcMlwT8ZZpf02+yos0KDIaeCSqzBlbFlduxzgLjy2/ZRV1FJRgkgStO+twLeQViPhqubM8RyZ2/E0PGnp0QzEsD4hz2Iu0m3csBZOw7GCcTrA9zYpMgHyvYTY+B10KHHunRWMZ4fxSgg7WoEmp3Bu1D6V7nh8b7XZbbotWGXwy5oVsmJul0Tbiy52h02V5QLc3SppOgK5AFiya42aSTawOqkKY9pc0gc0SWiKey1QRtfIM5JcDbfmt3hEcccIF+Q5BYbCyyN7QCHOB3Ovotbh08rA0Ou5x1sFhkb4KzVwywPjAjaD1HJE6RsQkByNB8kHoWSBt3jV3IBE6cBhuTc+Cp+mpcBCdsZAORv0Q+oO9v2VuSaFzMoeLgXtdU8wN8xsApsI8ALGGCaNzLZmkagrymvpBSYvUsYLNdqL/wB+K9ermRlrh8x5rzDikdni0IaNJGO18k8L9yvqVeMFnayaRZPtvfRNOy6BzBPEpF3JIgC8dERwWmZKZJ5KY1IjLQIy8tFzfUka8lRkZZ2hutDwbMzNWUb7ZpIxIw+LN/sUs1qDon0yi8q7gPLTuoquTs4jGA64jOuX1O62nDYD4g/MHSXtrvbwUWI4VPPikzzlNMyMjKeZuNVJhUXYNEAADeXiVzXLVHU8dO0GcRnMNPmbMIi3dztLeazmI4nhRYGT446GoJsMgd3vtqtZBGBFkexr8w1D9Qldhb5We7njLNwyWBsmXyvqkthRgKWuEUoFJXNqGl2W7XEEHoQVq8QfXUmEur5XDIxmZwvyRGHBqSEmaYRPkd83ZtaB5BOrYDU4XNTgNcGt0G4ITokeU1mPSYnU2mnnjjO3Zwuf+wsqFYGmZjoZXvjaLd8EG5HQr0kYU6Zt6eufAzYxta02P8FmuK6MU8TG5nSHNd0j7Fx9VZjfuinNB9jZljqkI7qeW9NVzttl0DlEBXJzhquQMI5bnMNlYwqt/LMWp6sszMa7vC24OhULjZQvaXW6bqco2qIRl2uz1B9VSVGGtkhewuHwZXcjbTxVRhs4HnbksXw+32YtN/iJJPqtQ2p1AJ0K481To7kJd0bNB7WA0ZjsFVqceZSxPe0m4HI6qhUB0sdmvIvvZAsQNRTVrrUlRUxx2LWRMuT4pRfwfAeZXYjHF+ZVtOamF21Mz4mDkbHRUhxxS0jpSaeaBhb3o5bAhV6fizMOz9gqcw0LMtiNL2sfBZ7iWahrJe0moJ2St6sVqItsKUvEkks0lfC0tpnvykO5eJCq8Q4qyqysablxQjCRV1wNPS05igOhMnzeQSV1EKOv9nEheYRlJJ521/dOCXkRXlm/GxiablP2TSei6RyBCNFyTcalKkMIOBvZQVD+yjJvy0Hip3ytjF+fRUJz2l3FOc60EIdwXwdv+TOmZmJbI4G/Jw71voQfQq46tGVrgdeiD8MYrDh9e6nr9cPqwI5zzjPyyDxbf6Eq5jmGVGFVbqaXVjhnikb8MjTsQudkx7s6eLJqg9Q4g2dmQusSLA3RvCJTOyzx7xndN+a80pa6Sml6WWnoOIY4csg0uO8FQ40WqaZrZ3TROPuWzNI2e0H0QbE5ZLG1DBHmHyMAROl4ko5YwXlubkUPxTGaR+Y52ADUa2U7ZNNGcbUvw5r6uRoEhuY2eOw/ms9E90pdK8k5zcHr1Pr/ACVvGK38zq2tiN6eMWc4fMeihI5DZa+nx/0zn9Vlv1Q1NKeU2y1GMbbVcnWSIAeS7MXHU76qAP1y/pNtVLITa2wQ17yypG1n6b8+X8VmNZLOwZrhbjgnFqPF6YcM48M8Z/0UpNnMP6QeR6fTosMXg89EhcWhrmOcHNNw4GxB5EIA1vFvClVhLnPIMtP8lQ0beDuh+x+yyIqezeYpxkdycNivceC8XZxPw219RlfVw+5qQR8Rtv5EW+6yPGnATJGvnw5ojeNey+U+XRQcPwsWS9M88mleB3JreqoufNLKIzI51z1Uc8U0EjoZmua9hsWuFiETwGgfNnqC3ugFrfE81FIG9FuhqqWWJrISGnkw6KyQsg0uikkhOhjeW/Q2RGkxOWKweRI3x3C1Ryfpklj+oO2SWUVPVxVIOR1nfpKmtZWaZVtcjbLkpXIArvII7yHztdIx2TR41b4EK643KrNFnHxWY2FanqC/uTNLJR8vUeCnc7S23io54e0AbbW+h5jxTeZ1uP3TA134ccQfknEMTJ35aOsIhmP6Sfhd6E/Qle6VdLnYWuC+Xr3BC+g/w04iGP8AC8YqHZq2itBMTu6w7rvUW9QUITMV+JnD9HBQHEXQ3qO0bGxrX5c9zt9LkD05oTgJjnhNC+nbDURRB7Az4ZIzs4fsR1RT8Z/bquWnZRsL6ShOeoA3Lza3oBb/AJLN0wmp8OwOthp5PaqaokjnjiBcRA4u35kAAC/goS00SVsx2PQGmxusZa1pSfrqqrXAu8Vp/wAQqVkWMxysNxPAHAjnYnX6ELLMUiJO2QsOhseRRejxO4DJ+nxoKbEJWOsFJSaIyinyaskctlyH4VUdpEYnHVguPJcr07VmZqnQ8v0Oqgae8lY8bJpOUrObBKnPkc6I9/cKrFIHtDhfXl0PRWibtN0PkvDLn+V3xefVIRY2Wq/DjiP/AA9xJFJM4ijqh2NQP+jvR1vQlZMG6QnQgpge84wynosNq5sWqvZW1b7STtZnLXOvewseQFtF51NBHX1ckj+LXOwZpbHmldlmLQLgEWHMn67I07ikVX4dQ1dRTQ1s9LKKaeOfUXsQ1+o3sWlAqniSBzYqifB8PniY7L23sejWXABF3DW4eMpttodVCUJS4LITjFbBPEroa+GmdhFNOcOw9hi9olJ72Yi2+trj77BZa2q0tfjFXjIqHVE7PZ2OtGxvumtAPNjdNuZuL6LOOFnKSi0tkG03o47LmrjskB11QIt4bP2VUwk2F8rvI/1suVNrrOJ8FynGVIrlC2XxLkdqdFLLK17WuaqNY2405KGjkNnMOwUCwKh3duoJSDe4Fiua4FqaSD5IAiicWO7N1+rfEf0UpKY5uZttiDcHoU1r73vo4aEIAIUdc5mGYhh5daOpaxwvsHscD925h9ExpdLLE6R8D29oO0qJA4te4973h3NtR6G191S2IPNXIakPgkHumvbcgGLNmu1+/Im7gATq2wI2U0IfO73kTIRII3RtJZK9obIy4IbdvV2bf/bqhj9bGwHkrVFM6N5ZSQzyukjyvY2/edc9Nxsf5KCeN0RdG9uRzHFrmfpIOyTdjpoiJ0TCnHZNOyiA0my5I7ZIgT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066" name="Picture 18" descr="Ten cube assemblages">
            <a:hlinkClick r:id="rId7"/>
          </p:cNvPr>
          <p:cNvPicPr>
            <a:picLocks noChangeAspect="1" noChangeArrowheads="1"/>
          </p:cNvPicPr>
          <p:nvPr/>
        </p:nvPicPr>
        <p:blipFill>
          <a:blip r:embed="rId8" cstate="print"/>
          <a:srcRect/>
          <a:stretch>
            <a:fillRect/>
          </a:stretch>
        </p:blipFill>
        <p:spPr bwMode="auto">
          <a:xfrm>
            <a:off x="1657794" y="4149080"/>
            <a:ext cx="1906094" cy="2592288"/>
          </a:xfrm>
          <a:prstGeom prst="rect">
            <a:avLst/>
          </a:prstGeom>
          <a:noFill/>
        </p:spPr>
      </p:pic>
    </p:spTree>
    <p:extLst>
      <p:ext uri="{BB962C8B-B14F-4D97-AF65-F5344CB8AC3E}">
        <p14:creationId xmlns:p14="http://schemas.microsoft.com/office/powerpoint/2010/main" val="3656169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52" name="Picture 8" descr="http://anticap.files.wordpress.com/2011/08/kal-economist-cartoon-10-29-09-sm.jpg">
            <a:hlinkClick r:id="rId2"/>
          </p:cNvPr>
          <p:cNvPicPr>
            <a:picLocks noChangeAspect="1" noChangeArrowheads="1"/>
          </p:cNvPicPr>
          <p:nvPr/>
        </p:nvPicPr>
        <p:blipFill>
          <a:blip r:embed="rId3" cstate="print"/>
          <a:srcRect/>
          <a:stretch>
            <a:fillRect/>
          </a:stretch>
        </p:blipFill>
        <p:spPr bwMode="auto">
          <a:xfrm>
            <a:off x="179512" y="1340768"/>
            <a:ext cx="4176464" cy="2666512"/>
          </a:xfrm>
          <a:prstGeom prst="rect">
            <a:avLst/>
          </a:prstGeom>
          <a:noFill/>
        </p:spPr>
      </p:pic>
      <p:pic>
        <p:nvPicPr>
          <p:cNvPr id="31754" name="Picture 10" descr="http://balneus.files.wordpress.com/2007/08/kal_china_us_money_floodgates.jpg">
            <a:hlinkClick r:id="rId4"/>
          </p:cNvPr>
          <p:cNvPicPr>
            <a:picLocks noChangeAspect="1" noChangeArrowheads="1"/>
          </p:cNvPicPr>
          <p:nvPr/>
        </p:nvPicPr>
        <p:blipFill>
          <a:blip r:embed="rId5" cstate="print"/>
          <a:srcRect/>
          <a:stretch>
            <a:fillRect/>
          </a:stretch>
        </p:blipFill>
        <p:spPr bwMode="auto">
          <a:xfrm>
            <a:off x="4788024" y="4103799"/>
            <a:ext cx="4189463" cy="2634455"/>
          </a:xfrm>
          <a:prstGeom prst="rect">
            <a:avLst/>
          </a:prstGeom>
          <a:noFill/>
        </p:spPr>
      </p:pic>
      <p:pic>
        <p:nvPicPr>
          <p:cNvPr id="31756" name="Picture 12" descr="http://31.media.tumblr.com/tumblr_l8ul3lcv711qd65vgo1_500.jpg"/>
          <p:cNvPicPr>
            <a:picLocks noChangeAspect="1" noChangeArrowheads="1"/>
          </p:cNvPicPr>
          <p:nvPr/>
        </p:nvPicPr>
        <p:blipFill>
          <a:blip r:embed="rId6" cstate="print"/>
          <a:srcRect/>
          <a:stretch>
            <a:fillRect/>
          </a:stretch>
        </p:blipFill>
        <p:spPr bwMode="auto">
          <a:xfrm>
            <a:off x="179512" y="4102996"/>
            <a:ext cx="4176464" cy="2672938"/>
          </a:xfrm>
          <a:prstGeom prst="rect">
            <a:avLst/>
          </a:prstGeom>
          <a:noFill/>
        </p:spPr>
      </p:pic>
      <p:pic>
        <p:nvPicPr>
          <p:cNvPr id="33794" name="Picture 2" descr="http://catallaxyfiles.com/files/2012/07/The-Economist-cartoon.jpg">
            <a:hlinkClick r:id="rId7"/>
          </p:cNvPr>
          <p:cNvPicPr>
            <a:picLocks noChangeAspect="1" noChangeArrowheads="1"/>
          </p:cNvPicPr>
          <p:nvPr/>
        </p:nvPicPr>
        <p:blipFill>
          <a:blip r:embed="rId8" cstate="print"/>
          <a:srcRect/>
          <a:stretch>
            <a:fillRect/>
          </a:stretch>
        </p:blipFill>
        <p:spPr bwMode="auto">
          <a:xfrm>
            <a:off x="4691258" y="1268760"/>
            <a:ext cx="4273230" cy="2736304"/>
          </a:xfrm>
          <a:prstGeom prst="rect">
            <a:avLst/>
          </a:prstGeom>
          <a:noFill/>
        </p:spPr>
      </p:pic>
    </p:spTree>
    <p:extLst>
      <p:ext uri="{BB962C8B-B14F-4D97-AF65-F5344CB8AC3E}">
        <p14:creationId xmlns:p14="http://schemas.microsoft.com/office/powerpoint/2010/main" val="28211269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46" name="Picture 2">
            <a:hlinkClick r:id="rId2"/>
          </p:cNvPr>
          <p:cNvPicPr>
            <a:picLocks noChangeAspect="1" noChangeArrowheads="1"/>
          </p:cNvPicPr>
          <p:nvPr/>
        </p:nvPicPr>
        <p:blipFill>
          <a:blip r:embed="rId3" cstate="print"/>
          <a:srcRect l="20053" t="14700" r="74277" b="63600"/>
          <a:stretch>
            <a:fillRect/>
          </a:stretch>
        </p:blipFill>
        <p:spPr bwMode="auto">
          <a:xfrm>
            <a:off x="611560" y="1556792"/>
            <a:ext cx="2448272" cy="2810978"/>
          </a:xfrm>
          <a:prstGeom prst="rect">
            <a:avLst/>
          </a:prstGeom>
          <a:noFill/>
          <a:ln w="9525">
            <a:noFill/>
            <a:miter lim="800000"/>
            <a:headEnd/>
            <a:tailEnd/>
          </a:ln>
        </p:spPr>
      </p:pic>
      <p:pic>
        <p:nvPicPr>
          <p:cNvPr id="31748" name="Picture 4" descr="http://dramatica.com/resources/articles/how-and-why-mckee-quest.gif">
            <a:hlinkClick r:id="rId4"/>
          </p:cNvPr>
          <p:cNvPicPr>
            <a:picLocks noChangeAspect="1" noChangeArrowheads="1"/>
          </p:cNvPicPr>
          <p:nvPr/>
        </p:nvPicPr>
        <p:blipFill>
          <a:blip r:embed="rId5" cstate="print"/>
          <a:srcRect/>
          <a:stretch>
            <a:fillRect/>
          </a:stretch>
        </p:blipFill>
        <p:spPr bwMode="auto">
          <a:xfrm>
            <a:off x="3347864" y="2420888"/>
            <a:ext cx="5280089" cy="2520280"/>
          </a:xfrm>
          <a:prstGeom prst="rect">
            <a:avLst/>
          </a:prstGeom>
          <a:noFill/>
        </p:spPr>
      </p:pic>
      <p:pic>
        <p:nvPicPr>
          <p:cNvPr id="31750" name="Picture 6" descr="http://matt.might.net/articles/phd-school-in-pictures/images/PhDKnowledge.007.jpg">
            <a:hlinkClick r:id="rId6"/>
          </p:cNvPr>
          <p:cNvPicPr>
            <a:picLocks noChangeAspect="1" noChangeArrowheads="1"/>
          </p:cNvPicPr>
          <p:nvPr/>
        </p:nvPicPr>
        <p:blipFill>
          <a:blip r:embed="rId7" cstate="print"/>
          <a:srcRect/>
          <a:stretch>
            <a:fillRect/>
          </a:stretch>
        </p:blipFill>
        <p:spPr bwMode="auto">
          <a:xfrm>
            <a:off x="683568" y="4725144"/>
            <a:ext cx="2376264" cy="1782198"/>
          </a:xfrm>
          <a:prstGeom prst="rect">
            <a:avLst/>
          </a:prstGeom>
          <a:noFill/>
        </p:spPr>
      </p:pic>
    </p:spTree>
    <p:extLst>
      <p:ext uri="{BB962C8B-B14F-4D97-AF65-F5344CB8AC3E}">
        <p14:creationId xmlns:p14="http://schemas.microsoft.com/office/powerpoint/2010/main" val="26365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 is spatial...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spTree>
    <p:extLst>
      <p:ext uri="{BB962C8B-B14F-4D97-AF65-F5344CB8AC3E}">
        <p14:creationId xmlns:p14="http://schemas.microsoft.com/office/powerpoint/2010/main" val="28800080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is it cultural?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sp>
        <p:nvSpPr>
          <p:cNvPr id="8" name="TextBox 7"/>
          <p:cNvSpPr txBox="1"/>
          <p:nvPr/>
        </p:nvSpPr>
        <p:spPr>
          <a:xfrm>
            <a:off x="4283968" y="2132856"/>
            <a:ext cx="3717684" cy="461665"/>
          </a:xfrm>
          <a:prstGeom prst="rect">
            <a:avLst/>
          </a:prstGeom>
          <a:solidFill>
            <a:schemeClr val="bg1">
              <a:lumMod val="85000"/>
            </a:schemeClr>
          </a:solidFill>
        </p:spPr>
        <p:txBody>
          <a:bodyPr wrap="none" rtlCol="0">
            <a:spAutoFit/>
          </a:bodyPr>
          <a:lstStyle/>
          <a:p>
            <a:r>
              <a:rPr lang="en-GB" sz="2400" dirty="0" smtClean="0">
                <a:latin typeface="Kunstler Script" pitchFamily="66" charset="0"/>
              </a:rPr>
              <a:t>The quick brown fox jumps over the lazy dog</a:t>
            </a:r>
            <a:endParaRPr lang="en-GB" sz="2400" dirty="0">
              <a:latin typeface="Kunstler Script" pitchFamily="66" charset="0"/>
            </a:endParaRPr>
          </a:p>
        </p:txBody>
      </p:sp>
      <p:sp>
        <p:nvSpPr>
          <p:cNvPr id="13" name="Right Arrow 12"/>
          <p:cNvSpPr/>
          <p:nvPr/>
        </p:nvSpPr>
        <p:spPr>
          <a:xfrm rot="10800000">
            <a:off x="1547664" y="3356992"/>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899592" y="3356992"/>
            <a:ext cx="616323" cy="369332"/>
          </a:xfrm>
          <a:prstGeom prst="rect">
            <a:avLst/>
          </a:prstGeom>
          <a:noFill/>
        </p:spPr>
        <p:txBody>
          <a:bodyPr wrap="none" rtlCol="0">
            <a:spAutoFit/>
          </a:bodyPr>
          <a:lstStyle/>
          <a:p>
            <a:r>
              <a:rPr lang="en-GB" i="1" dirty="0" smtClean="0"/>
              <a:t>Now</a:t>
            </a:r>
            <a:endParaRPr lang="en-GB" i="1" dirty="0"/>
          </a:p>
        </p:txBody>
      </p:sp>
      <p:sp>
        <p:nvSpPr>
          <p:cNvPr id="15" name="TextBox 14"/>
          <p:cNvSpPr txBox="1"/>
          <p:nvPr/>
        </p:nvSpPr>
        <p:spPr>
          <a:xfrm>
            <a:off x="3275856" y="3356992"/>
            <a:ext cx="644728" cy="369332"/>
          </a:xfrm>
          <a:prstGeom prst="rect">
            <a:avLst/>
          </a:prstGeom>
          <a:noFill/>
        </p:spPr>
        <p:txBody>
          <a:bodyPr wrap="none" rtlCol="0">
            <a:spAutoFit/>
          </a:bodyPr>
          <a:lstStyle/>
          <a:p>
            <a:r>
              <a:rPr lang="en-GB" i="1" dirty="0" smtClean="0"/>
              <a:t>Then</a:t>
            </a:r>
            <a:endParaRPr lang="en-GB" i="1" dirty="0"/>
          </a:p>
        </p:txBody>
      </p:sp>
      <p:pic>
        <p:nvPicPr>
          <p:cNvPr id="34818" name="Picture 2" descr="http://travel.state.gov/images/arabic_mandatory.gif"/>
          <p:cNvPicPr>
            <a:picLocks noChangeAspect="1" noChangeArrowheads="1"/>
          </p:cNvPicPr>
          <p:nvPr/>
        </p:nvPicPr>
        <p:blipFill>
          <a:blip r:embed="rId2" cstate="print"/>
          <a:srcRect/>
          <a:stretch>
            <a:fillRect/>
          </a:stretch>
        </p:blipFill>
        <p:spPr bwMode="auto">
          <a:xfrm>
            <a:off x="4283968" y="2881569"/>
            <a:ext cx="3744416" cy="1488860"/>
          </a:xfrm>
          <a:prstGeom prst="rect">
            <a:avLst/>
          </a:prstGeom>
          <a:noFill/>
        </p:spPr>
      </p:pic>
      <p:pic>
        <p:nvPicPr>
          <p:cNvPr id="34820" name="Picture 4" descr="http://images.wisegeek.com/mandarin-chinese-text.jpg"/>
          <p:cNvPicPr>
            <a:picLocks noChangeAspect="1" noChangeArrowheads="1"/>
          </p:cNvPicPr>
          <p:nvPr/>
        </p:nvPicPr>
        <p:blipFill>
          <a:blip r:embed="rId3" cstate="print"/>
          <a:srcRect/>
          <a:stretch>
            <a:fillRect/>
          </a:stretch>
        </p:blipFill>
        <p:spPr bwMode="auto">
          <a:xfrm>
            <a:off x="5004048" y="4581128"/>
            <a:ext cx="2409371" cy="1792572"/>
          </a:xfrm>
          <a:prstGeom prst="rect">
            <a:avLst/>
          </a:prstGeom>
          <a:noFill/>
        </p:spPr>
      </p:pic>
      <p:sp>
        <p:nvSpPr>
          <p:cNvPr id="16" name="Right Arrow 15"/>
          <p:cNvSpPr/>
          <p:nvPr/>
        </p:nvSpPr>
        <p:spPr>
          <a:xfrm rot="16200000">
            <a:off x="1835696" y="5301208"/>
            <a:ext cx="1008112"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2051720" y="6093296"/>
            <a:ext cx="644728" cy="369332"/>
          </a:xfrm>
          <a:prstGeom prst="rect">
            <a:avLst/>
          </a:prstGeom>
          <a:noFill/>
        </p:spPr>
        <p:txBody>
          <a:bodyPr wrap="none" rtlCol="0">
            <a:spAutoFit/>
          </a:bodyPr>
          <a:lstStyle/>
          <a:p>
            <a:r>
              <a:rPr lang="en-GB" i="1" dirty="0" smtClean="0"/>
              <a:t>Then</a:t>
            </a:r>
            <a:endParaRPr lang="en-GB" i="1" dirty="0"/>
          </a:p>
        </p:txBody>
      </p:sp>
      <p:sp>
        <p:nvSpPr>
          <p:cNvPr id="18" name="TextBox 17"/>
          <p:cNvSpPr txBox="1"/>
          <p:nvPr/>
        </p:nvSpPr>
        <p:spPr>
          <a:xfrm>
            <a:off x="2051720" y="4581128"/>
            <a:ext cx="616323" cy="369332"/>
          </a:xfrm>
          <a:prstGeom prst="rect">
            <a:avLst/>
          </a:prstGeom>
          <a:noFill/>
        </p:spPr>
        <p:txBody>
          <a:bodyPr wrap="none" rtlCol="0">
            <a:spAutoFit/>
          </a:bodyPr>
          <a:lstStyle/>
          <a:p>
            <a:r>
              <a:rPr lang="en-GB" i="1" dirty="0" smtClean="0"/>
              <a:t>Now</a:t>
            </a:r>
            <a:endParaRPr lang="en-GB" i="1" dirty="0"/>
          </a:p>
        </p:txBody>
      </p:sp>
    </p:spTree>
    <p:extLst>
      <p:ext uri="{BB962C8B-B14F-4D97-AF65-F5344CB8AC3E}">
        <p14:creationId xmlns:p14="http://schemas.microsoft.com/office/powerpoint/2010/main" val="1080647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3" name="Content Placeholder 2"/>
          <p:cNvSpPr>
            <a:spLocks noGrp="1"/>
          </p:cNvSpPr>
          <p:nvPr>
            <p:ph idx="1"/>
          </p:nvPr>
        </p:nvSpPr>
        <p:spPr/>
        <p:txBody>
          <a:bodyPr>
            <a:normAutofit/>
          </a:bodyPr>
          <a:lstStyle/>
          <a:p>
            <a:r>
              <a:rPr lang="en-GB" dirty="0" smtClean="0"/>
              <a:t>Data</a:t>
            </a:r>
          </a:p>
          <a:p>
            <a:r>
              <a:rPr lang="en-GB" dirty="0" smtClean="0"/>
              <a:t>A summary of the data</a:t>
            </a:r>
          </a:p>
          <a:p>
            <a:r>
              <a:rPr lang="en-GB" dirty="0" smtClean="0"/>
              <a:t>A model used to summarise the data</a:t>
            </a:r>
          </a:p>
          <a:p>
            <a:r>
              <a:rPr lang="en-GB" dirty="0" smtClean="0"/>
              <a:t>Inferences, predictions, projections based on the model used to summarise the data</a:t>
            </a:r>
          </a:p>
          <a:p>
            <a:endParaRPr lang="en-GB" dirty="0"/>
          </a:p>
        </p:txBody>
      </p:sp>
    </p:spTree>
    <p:extLst>
      <p:ext uri="{BB962C8B-B14F-4D97-AF65-F5344CB8AC3E}">
        <p14:creationId xmlns:p14="http://schemas.microsoft.com/office/powerpoint/2010/main" val="21297220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5" name="Content Placeholder 2"/>
          <p:cNvSpPr txBox="1">
            <a:spLocks/>
          </p:cNvSpPr>
          <p:nvPr/>
        </p:nvSpPr>
        <p:spPr>
          <a:xfrm>
            <a:off x="609600" y="1752600"/>
            <a:ext cx="8229600" cy="4525963"/>
          </a:xfrm>
          <a:prstGeom prst="rect">
            <a:avLst/>
          </a:prstGeom>
        </p:spPr>
        <p:txBody>
          <a:bodyPr>
            <a:normAutofit lnSpcReduction="10000"/>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buFontTx/>
              <a:buNone/>
            </a:pPr>
            <a:r>
              <a:rPr lang="en-GB" sz="1800" i="1" kern="0" smtClean="0"/>
              <a:t>(mostly)</a:t>
            </a:r>
          </a:p>
          <a:p>
            <a:pPr>
              <a:buFontTx/>
              <a:buNone/>
            </a:pPr>
            <a:r>
              <a:rPr lang="en-GB" sz="19900" kern="0" smtClean="0">
                <a:latin typeface="Bodoni MT Black" pitchFamily="18" charset="0"/>
              </a:rPr>
              <a:t>DATA</a:t>
            </a:r>
          </a:p>
          <a:p>
            <a:pPr algn="r">
              <a:buFontTx/>
              <a:buNone/>
            </a:pPr>
            <a:r>
              <a:rPr lang="en-GB" sz="4000" kern="0" smtClean="0">
                <a:solidFill>
                  <a:srgbClr val="0070C0"/>
                </a:solidFill>
                <a:latin typeface="Vivaldi" pitchFamily="66" charset="0"/>
              </a:rPr>
              <a:t>reduction</a:t>
            </a:r>
            <a:endParaRPr lang="en-GB" sz="4000" kern="0" dirty="0">
              <a:solidFill>
                <a:srgbClr val="0070C0"/>
              </a:solidFill>
              <a:latin typeface="Vivaldi" pitchFamily="66" charset="0"/>
            </a:endParaRPr>
          </a:p>
        </p:txBody>
      </p:sp>
    </p:spTree>
    <p:extLst>
      <p:ext uri="{BB962C8B-B14F-4D97-AF65-F5344CB8AC3E}">
        <p14:creationId xmlns:p14="http://schemas.microsoft.com/office/powerpoint/2010/main" val="875979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Statistical Inference and Data Visualisation</a:t>
            </a:r>
            <a:endParaRPr lang="en-GB" dirty="0"/>
          </a:p>
        </p:txBody>
      </p:sp>
      <p:sp>
        <p:nvSpPr>
          <p:cNvPr id="3" name="Content Placeholder 2"/>
          <p:cNvSpPr>
            <a:spLocks noGrp="1"/>
          </p:cNvSpPr>
          <p:nvPr>
            <p:ph idx="1"/>
          </p:nvPr>
        </p:nvSpPr>
        <p:spPr>
          <a:xfrm>
            <a:off x="1763688" y="1600200"/>
            <a:ext cx="6923112" cy="4525963"/>
          </a:xfrm>
        </p:spPr>
        <p:txBody>
          <a:bodyPr>
            <a:normAutofit/>
          </a:bodyPr>
          <a:lstStyle/>
          <a:p>
            <a:r>
              <a:rPr lang="en-GB" dirty="0" smtClean="0"/>
              <a:t>Complementary Roles</a:t>
            </a:r>
          </a:p>
          <a:p>
            <a:endParaRPr lang="en-GB" dirty="0" smtClean="0"/>
          </a:p>
          <a:p>
            <a:endParaRPr lang="en-GB" dirty="0" smtClean="0"/>
          </a:p>
          <a:p>
            <a:r>
              <a:rPr lang="en-GB" dirty="0" smtClean="0"/>
              <a:t>Statistical Inference </a:t>
            </a:r>
            <a:r>
              <a:rPr lang="en-GB" b="1" dirty="0" smtClean="0">
                <a:solidFill>
                  <a:srgbClr val="FF0000"/>
                </a:solidFill>
                <a:latin typeface="Vivaldi" pitchFamily="66" charset="0"/>
              </a:rPr>
              <a:t>lowers the hurdle</a:t>
            </a:r>
          </a:p>
          <a:p>
            <a:endParaRPr lang="en-GB" dirty="0" smtClean="0"/>
          </a:p>
          <a:p>
            <a:endParaRPr lang="en-GB" dirty="0" smtClean="0"/>
          </a:p>
          <a:p>
            <a:r>
              <a:rPr lang="en-GB" dirty="0" smtClean="0"/>
              <a:t>Data Visualisation </a:t>
            </a:r>
            <a:r>
              <a:rPr lang="en-GB" b="1" dirty="0" smtClean="0">
                <a:solidFill>
                  <a:srgbClr val="0070C0"/>
                </a:solidFill>
                <a:latin typeface="Vivaldi" pitchFamily="66" charset="0"/>
              </a:rPr>
              <a:t>lets people jump higher</a:t>
            </a:r>
          </a:p>
          <a:p>
            <a:pPr>
              <a:buNone/>
            </a:pPr>
            <a:endParaRPr lang="en-GB" dirty="0"/>
          </a:p>
        </p:txBody>
      </p:sp>
      <p:sp>
        <p:nvSpPr>
          <p:cNvPr id="4" name="Down Arrow 3"/>
          <p:cNvSpPr/>
          <p:nvPr/>
        </p:nvSpPr>
        <p:spPr>
          <a:xfrm>
            <a:off x="683568" y="1484784"/>
            <a:ext cx="432048" cy="1080120"/>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4"/>
          <p:cNvSpPr/>
          <p:nvPr/>
        </p:nvSpPr>
        <p:spPr>
          <a:xfrm rot="10800000">
            <a:off x="1115616" y="4653136"/>
            <a:ext cx="432048" cy="1080120"/>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Down Arrow 5"/>
          <p:cNvSpPr/>
          <p:nvPr/>
        </p:nvSpPr>
        <p:spPr>
          <a:xfrm>
            <a:off x="683568" y="3140968"/>
            <a:ext cx="432048" cy="1080120"/>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Down Arrow 6"/>
          <p:cNvSpPr/>
          <p:nvPr/>
        </p:nvSpPr>
        <p:spPr>
          <a:xfrm rot="10800000">
            <a:off x="1187624" y="1484784"/>
            <a:ext cx="432048" cy="1080120"/>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3633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lnSpcReduction="10000"/>
          </a:bodyPr>
          <a:lstStyle/>
          <a:p>
            <a:r>
              <a:rPr lang="en-GB" dirty="0" smtClean="0"/>
              <a:t>… you tell me.</a:t>
            </a:r>
          </a:p>
          <a:p>
            <a:endParaRPr lang="en-GB" dirty="0"/>
          </a:p>
          <a:p>
            <a:endParaRPr lang="en-GB" dirty="0" smtClean="0"/>
          </a:p>
          <a:p>
            <a:endParaRPr lang="en-GB" dirty="0"/>
          </a:p>
          <a:p>
            <a:endParaRPr lang="en-GB" dirty="0" smtClean="0"/>
          </a:p>
          <a:p>
            <a:endParaRPr lang="en-GB" dirty="0"/>
          </a:p>
          <a:p>
            <a:pPr marL="0" indent="0">
              <a:buNone/>
            </a:pPr>
            <a:r>
              <a:rPr lang="en-GB" dirty="0" smtClean="0"/>
              <a:t>Let’s (briefly) explore the history of data visualisation</a:t>
            </a:r>
            <a:endParaRPr lang="en-GB" dirty="0"/>
          </a:p>
        </p:txBody>
      </p:sp>
    </p:spTree>
    <p:extLst>
      <p:ext uri="{BB962C8B-B14F-4D97-AF65-F5344CB8AC3E}">
        <p14:creationId xmlns:p14="http://schemas.microsoft.com/office/powerpoint/2010/main" val="1204464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Structure of this workshop</a:t>
            </a:r>
            <a:endParaRPr lang="en-GB" dirty="0"/>
          </a:p>
        </p:txBody>
      </p:sp>
      <p:sp>
        <p:nvSpPr>
          <p:cNvPr id="3" name="Content Placeholder 2"/>
          <p:cNvSpPr>
            <a:spLocks noGrp="1"/>
          </p:cNvSpPr>
          <p:nvPr>
            <p:ph idx="1"/>
          </p:nvPr>
        </p:nvSpPr>
        <p:spPr>
          <a:xfrm>
            <a:off x="457200" y="1600200"/>
            <a:ext cx="6419056" cy="4525963"/>
          </a:xfrm>
        </p:spPr>
        <p:txBody>
          <a:bodyPr>
            <a:normAutofit fontScale="85000" lnSpcReduction="20000"/>
          </a:bodyPr>
          <a:lstStyle/>
          <a:p>
            <a:r>
              <a:rPr lang="en-GB" dirty="0" smtClean="0"/>
              <a:t>Two Days; two distinct parts per day</a:t>
            </a:r>
          </a:p>
          <a:p>
            <a:endParaRPr lang="en-GB" dirty="0" smtClean="0"/>
          </a:p>
          <a:p>
            <a:r>
              <a:rPr lang="en-GB" dirty="0" smtClean="0"/>
              <a:t>Day One:</a:t>
            </a:r>
          </a:p>
          <a:p>
            <a:pPr lvl="1"/>
            <a:r>
              <a:rPr lang="en-GB" dirty="0" smtClean="0"/>
              <a:t>Part One: Theory of Data Visualisation</a:t>
            </a:r>
          </a:p>
          <a:p>
            <a:pPr lvl="1"/>
            <a:r>
              <a:rPr lang="en-GB" dirty="0" smtClean="0"/>
              <a:t>Part Two: Introduction to R</a:t>
            </a:r>
          </a:p>
          <a:p>
            <a:pPr lvl="2"/>
            <a:r>
              <a:rPr lang="en-GB" dirty="0" smtClean="0"/>
              <a:t>R Installation Clinic</a:t>
            </a:r>
          </a:p>
          <a:p>
            <a:endParaRPr lang="en-GB" dirty="0" smtClean="0"/>
          </a:p>
          <a:p>
            <a:r>
              <a:rPr lang="en-GB" dirty="0" smtClean="0"/>
              <a:t>Day Two:</a:t>
            </a:r>
          </a:p>
          <a:p>
            <a:pPr lvl="1"/>
            <a:r>
              <a:rPr lang="en-GB" dirty="0" smtClean="0"/>
              <a:t>Part One: ggplot2</a:t>
            </a:r>
          </a:p>
          <a:p>
            <a:pPr lvl="1"/>
            <a:r>
              <a:rPr lang="en-GB" dirty="0" smtClean="0"/>
              <a:t>Part Two: Visual Demography </a:t>
            </a:r>
          </a:p>
          <a:p>
            <a:pPr lvl="2"/>
            <a:r>
              <a:rPr lang="en-GB" i="1" dirty="0" smtClean="0"/>
              <a:t>Scope to work more on ggplot2 if preferred</a:t>
            </a:r>
          </a:p>
        </p:txBody>
      </p:sp>
    </p:spTree>
    <p:extLst>
      <p:ext uri="{BB962C8B-B14F-4D97-AF65-F5344CB8AC3E}">
        <p14:creationId xmlns:p14="http://schemas.microsoft.com/office/powerpoint/2010/main" val="3210755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hlinkClick r:id="rId2"/>
              </a:rPr>
              <a:t>The Milestones Project</a:t>
            </a:r>
            <a:endParaRPr lang="en-GB" dirty="0" smtClean="0"/>
          </a:p>
          <a:p>
            <a:pPr lvl="1"/>
            <a:r>
              <a:rPr lang="en-GB" dirty="0" smtClean="0"/>
              <a:t>1644: First data graph (Michael </a:t>
            </a:r>
            <a:r>
              <a:rPr lang="en-GB" dirty="0" err="1" smtClean="0"/>
              <a:t>Langren</a:t>
            </a:r>
            <a:r>
              <a:rPr lang="en-GB" dirty="0" smtClean="0"/>
              <a:t>)</a:t>
            </a:r>
          </a:p>
          <a:p>
            <a:pPr lvl="1"/>
            <a:r>
              <a:rPr lang="en-GB" dirty="0" smtClean="0"/>
              <a:t>1701: First contour map (Edmond Halley)</a:t>
            </a:r>
          </a:p>
          <a:p>
            <a:pPr lvl="1"/>
            <a:r>
              <a:rPr lang="en-GB" dirty="0" smtClean="0"/>
              <a:t>1752: Developments in contour maps (</a:t>
            </a:r>
            <a:r>
              <a:rPr lang="en-GB" dirty="0" err="1" smtClean="0"/>
              <a:t>Phillippe</a:t>
            </a:r>
            <a:r>
              <a:rPr lang="en-GB" dirty="0" smtClean="0"/>
              <a:t> </a:t>
            </a:r>
            <a:r>
              <a:rPr lang="en-GB" dirty="0" err="1" smtClean="0"/>
              <a:t>Buache</a:t>
            </a:r>
            <a:r>
              <a:rPr lang="en-GB" dirty="0" smtClean="0"/>
              <a:t>)</a:t>
            </a:r>
          </a:p>
          <a:p>
            <a:pPr lvl="1"/>
            <a:r>
              <a:rPr lang="en-GB" dirty="0" smtClean="0"/>
              <a:t>1753: Annotated timelines (Jacques </a:t>
            </a:r>
            <a:r>
              <a:rPr lang="en-GB" dirty="0" err="1" smtClean="0"/>
              <a:t>Barbeu-Dubourg</a:t>
            </a:r>
            <a:r>
              <a:rPr lang="en-GB" dirty="0" smtClean="0"/>
              <a:t>)</a:t>
            </a:r>
          </a:p>
          <a:p>
            <a:pPr lvl="1"/>
            <a:r>
              <a:rPr lang="en-GB" dirty="0" smtClean="0"/>
              <a:t>1765: </a:t>
            </a:r>
            <a:r>
              <a:rPr lang="en-GB" dirty="0" smtClean="0">
                <a:hlinkClick r:id="rId3"/>
              </a:rPr>
              <a:t>Annotated biographical timelines</a:t>
            </a:r>
            <a:r>
              <a:rPr lang="en-GB" dirty="0" smtClean="0"/>
              <a:t> (Joseph Priestley)</a:t>
            </a:r>
          </a:p>
          <a:p>
            <a:pPr lvl="1"/>
            <a:r>
              <a:rPr lang="en-GB" dirty="0" smtClean="0"/>
              <a:t>1786: Bar charts, and line graphs (</a:t>
            </a:r>
            <a:r>
              <a:rPr lang="en-GB" b="1" dirty="0" smtClean="0"/>
              <a:t>William </a:t>
            </a:r>
            <a:r>
              <a:rPr lang="en-GB" b="1" dirty="0" err="1" smtClean="0"/>
              <a:t>Playfair</a:t>
            </a:r>
            <a:r>
              <a:rPr lang="en-GB" dirty="0" smtClean="0"/>
              <a:t>)</a:t>
            </a:r>
          </a:p>
          <a:p>
            <a:pPr lvl="2"/>
            <a:r>
              <a:rPr lang="en-GB" dirty="0" smtClean="0"/>
              <a:t>Let’s explore </a:t>
            </a:r>
            <a:r>
              <a:rPr lang="en-GB" dirty="0" err="1" smtClean="0"/>
              <a:t>Playfair’s</a:t>
            </a:r>
            <a:r>
              <a:rPr lang="en-GB" dirty="0" smtClean="0"/>
              <a:t> visualisations in more detail...</a:t>
            </a:r>
          </a:p>
        </p:txBody>
      </p:sp>
    </p:spTree>
    <p:extLst>
      <p:ext uri="{BB962C8B-B14F-4D97-AF65-F5344CB8AC3E}">
        <p14:creationId xmlns:p14="http://schemas.microsoft.com/office/powerpoint/2010/main" val="2282598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1759 </a:t>
            </a:r>
          </a:p>
          <a:p>
            <a:pPr lvl="2">
              <a:buNone/>
            </a:pPr>
            <a:r>
              <a:rPr lang="en-GB" dirty="0" smtClean="0"/>
              <a:t>Died 1823</a:t>
            </a:r>
          </a:p>
          <a:p>
            <a:pPr lvl="2"/>
            <a:endParaRPr lang="en-GB" dirty="0" smtClean="0"/>
          </a:p>
          <a:p>
            <a:pPr lvl="2"/>
            <a:r>
              <a:rPr lang="en-GB" dirty="0" smtClean="0"/>
              <a:t>Architect</a:t>
            </a:r>
          </a:p>
          <a:p>
            <a:pPr lvl="2"/>
            <a:r>
              <a:rPr lang="en-GB" dirty="0" smtClean="0"/>
              <a:t>Mathematician</a:t>
            </a:r>
          </a:p>
          <a:p>
            <a:pPr lvl="2"/>
            <a:r>
              <a:rPr lang="en-GB" dirty="0" smtClean="0"/>
              <a:t>Economist</a:t>
            </a:r>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80" name="Picture 8" descr="http://www.ewht.org.uk/uploads/news/id188/William%20Playfair.jpg">
            <a:hlinkClick r:id="rId2"/>
          </p:cNvPr>
          <p:cNvPicPr>
            <a:picLocks noChangeAspect="1" noChangeArrowheads="1"/>
          </p:cNvPicPr>
          <p:nvPr/>
        </p:nvPicPr>
        <p:blipFill>
          <a:blip r:embed="rId3" cstate="print"/>
          <a:srcRect/>
          <a:stretch>
            <a:fillRect/>
          </a:stretch>
        </p:blipFill>
        <p:spPr bwMode="auto">
          <a:xfrm>
            <a:off x="1187624" y="2276872"/>
            <a:ext cx="3096344" cy="3096344"/>
          </a:xfrm>
          <a:prstGeom prst="rect">
            <a:avLst/>
          </a:prstGeom>
          <a:noFill/>
        </p:spPr>
      </p:pic>
    </p:spTree>
    <p:extLst>
      <p:ext uri="{BB962C8B-B14F-4D97-AF65-F5344CB8AC3E}">
        <p14:creationId xmlns:p14="http://schemas.microsoft.com/office/powerpoint/2010/main" val="7248815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76" name="Picture 4" descr="http://seeingcomplexity.files.wordpress.com/2011/02/william_playfair_universal.png">
            <a:hlinkClick r:id="rId2"/>
          </p:cNvPr>
          <p:cNvPicPr>
            <a:picLocks noChangeAspect="1" noChangeArrowheads="1"/>
          </p:cNvPicPr>
          <p:nvPr/>
        </p:nvPicPr>
        <p:blipFill>
          <a:blip r:embed="rId3" cstate="print"/>
          <a:srcRect/>
          <a:stretch>
            <a:fillRect/>
          </a:stretch>
        </p:blipFill>
        <p:spPr bwMode="auto">
          <a:xfrm>
            <a:off x="1259632" y="1340768"/>
            <a:ext cx="6488603" cy="4672484"/>
          </a:xfrm>
          <a:prstGeom prst="rect">
            <a:avLst/>
          </a:prstGeom>
          <a:noFill/>
        </p:spPr>
      </p:pic>
    </p:spTree>
    <p:extLst>
      <p:ext uri="{BB962C8B-B14F-4D97-AF65-F5344CB8AC3E}">
        <p14:creationId xmlns:p14="http://schemas.microsoft.com/office/powerpoint/2010/main" val="2668925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6" name="Picture 6" descr="playfairdebt">
            <a:hlinkClick r:id="rId2"/>
          </p:cNvPr>
          <p:cNvPicPr>
            <a:picLocks noChangeAspect="1" noChangeArrowheads="1"/>
          </p:cNvPicPr>
          <p:nvPr/>
        </p:nvPicPr>
        <p:blipFill>
          <a:blip r:embed="rId3" cstate="print"/>
          <a:srcRect/>
          <a:stretch>
            <a:fillRect/>
          </a:stretch>
        </p:blipFill>
        <p:spPr bwMode="auto">
          <a:xfrm>
            <a:off x="1259632" y="1556792"/>
            <a:ext cx="2736304" cy="4548662"/>
          </a:xfrm>
          <a:prstGeom prst="rect">
            <a:avLst/>
          </a:prstGeom>
          <a:noFill/>
        </p:spPr>
      </p:pic>
      <p:sp>
        <p:nvSpPr>
          <p:cNvPr id="8" name="Rectangle 7"/>
          <p:cNvSpPr/>
          <p:nvPr/>
        </p:nvSpPr>
        <p:spPr>
          <a:xfrm>
            <a:off x="4427984" y="5877272"/>
            <a:ext cx="4463096" cy="369332"/>
          </a:xfrm>
          <a:prstGeom prst="rect">
            <a:avLst/>
          </a:prstGeom>
        </p:spPr>
        <p:txBody>
          <a:bodyPr wrap="square">
            <a:spAutoFit/>
          </a:bodyPr>
          <a:lstStyle/>
          <a:p>
            <a:pPr algn="ctr"/>
            <a:r>
              <a:rPr lang="en-GB" i="1" dirty="0" smtClean="0"/>
              <a:t>Visualisations as rhetoric</a:t>
            </a:r>
          </a:p>
        </p:txBody>
      </p:sp>
      <p:sp>
        <p:nvSpPr>
          <p:cNvPr id="9" name="Rectangle 8"/>
          <p:cNvSpPr/>
          <p:nvPr/>
        </p:nvSpPr>
        <p:spPr>
          <a:xfrm>
            <a:off x="4499992" y="1412776"/>
            <a:ext cx="4463096" cy="369332"/>
          </a:xfrm>
          <a:prstGeom prst="rect">
            <a:avLst/>
          </a:prstGeom>
        </p:spPr>
        <p:txBody>
          <a:bodyPr wrap="square">
            <a:spAutoFit/>
          </a:bodyPr>
          <a:lstStyle/>
          <a:p>
            <a:pPr algn="ctr"/>
            <a:r>
              <a:rPr lang="en-GB" i="1" dirty="0" smtClean="0"/>
              <a:t>Note the use of</a:t>
            </a:r>
          </a:p>
        </p:txBody>
      </p:sp>
      <p:sp>
        <p:nvSpPr>
          <p:cNvPr id="10" name="Rectangle 9"/>
          <p:cNvSpPr/>
          <p:nvPr/>
        </p:nvSpPr>
        <p:spPr>
          <a:xfrm rot="3600000">
            <a:off x="4626846" y="3240389"/>
            <a:ext cx="4463096" cy="707886"/>
          </a:xfrm>
          <a:prstGeom prst="rect">
            <a:avLst/>
          </a:prstGeom>
        </p:spPr>
        <p:txBody>
          <a:bodyPr wrap="square">
            <a:spAutoFit/>
          </a:bodyPr>
          <a:lstStyle/>
          <a:p>
            <a:pPr algn="ctr"/>
            <a:r>
              <a:rPr lang="en-GB" sz="4000" i="1" spc="600" dirty="0" smtClean="0"/>
              <a:t>proportions</a:t>
            </a:r>
            <a:endParaRPr lang="en-GB" i="1" spc="600" dirty="0" smtClean="0"/>
          </a:p>
        </p:txBody>
      </p:sp>
    </p:spTree>
    <p:extLst>
      <p:ext uri="{BB962C8B-B14F-4D97-AF65-F5344CB8AC3E}">
        <p14:creationId xmlns:p14="http://schemas.microsoft.com/office/powerpoint/2010/main" val="3498646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1781 </a:t>
            </a:r>
          </a:p>
          <a:p>
            <a:pPr lvl="2">
              <a:buNone/>
            </a:pPr>
            <a:r>
              <a:rPr lang="en-GB" dirty="0" smtClean="0"/>
              <a:t>Died 1870</a:t>
            </a:r>
          </a:p>
          <a:p>
            <a:pPr lvl="2"/>
            <a:endParaRPr lang="en-GB" dirty="0" smtClean="0"/>
          </a:p>
          <a:p>
            <a:pPr lvl="2"/>
            <a:r>
              <a:rPr lang="en-GB" dirty="0" smtClean="0"/>
              <a:t>Civil Engineer until 1851</a:t>
            </a:r>
          </a:p>
          <a:p>
            <a:pPr lvl="2"/>
            <a:r>
              <a:rPr lang="en-GB" dirty="0" smtClean="0"/>
              <a:t>Retired* from 1852</a:t>
            </a:r>
          </a:p>
          <a:p>
            <a:pPr lvl="2"/>
            <a:endParaRPr lang="en-GB" dirty="0" smtClean="0"/>
          </a:p>
          <a:p>
            <a:pPr lvl="2">
              <a:buNone/>
            </a:pPr>
            <a:endParaRPr lang="en-GB" sz="1800" dirty="0" smtClean="0"/>
          </a:p>
          <a:p>
            <a:pPr lvl="2">
              <a:buNone/>
            </a:pPr>
            <a:r>
              <a:rPr lang="en-GB" sz="1800" i="1" dirty="0" smtClean="0"/>
              <a:t>* This is when he produced most of his visualisations</a:t>
            </a:r>
          </a:p>
          <a:p>
            <a:pPr lvl="2"/>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2642" name="Picture 2" descr="http://4.bp.blogspot.com/--JMNbtu_vRY/TeNypqJ4QTI/AAAAAAAAALY/efu3oXcrjB4/s320/unknown_man.jpg">
            <a:hlinkClick r:id="rId2"/>
          </p:cNvPr>
          <p:cNvPicPr>
            <a:picLocks noChangeAspect="1" noChangeArrowheads="1"/>
          </p:cNvPicPr>
          <p:nvPr/>
        </p:nvPicPr>
        <p:blipFill>
          <a:blip r:embed="rId3" cstate="print"/>
          <a:srcRect/>
          <a:stretch>
            <a:fillRect/>
          </a:stretch>
        </p:blipFill>
        <p:spPr bwMode="auto">
          <a:xfrm>
            <a:off x="1187624" y="2276872"/>
            <a:ext cx="3120008" cy="2964009"/>
          </a:xfrm>
          <a:prstGeom prst="rect">
            <a:avLst/>
          </a:prstGeom>
          <a:noFill/>
        </p:spPr>
      </p:pic>
    </p:spTree>
    <p:extLst>
      <p:ext uri="{BB962C8B-B14F-4D97-AF65-F5344CB8AC3E}">
        <p14:creationId xmlns:p14="http://schemas.microsoft.com/office/powerpoint/2010/main" val="47511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4690" name="Picture 2" descr="http://upload.wikimedia.org/wikipedia/commons/2/29/Minard.png">
            <a:hlinkClick r:id="rId2"/>
          </p:cNvPr>
          <p:cNvPicPr>
            <a:picLocks noChangeAspect="1" noChangeArrowheads="1"/>
          </p:cNvPicPr>
          <p:nvPr/>
        </p:nvPicPr>
        <p:blipFill>
          <a:blip r:embed="rId3" cstate="print"/>
          <a:srcRect/>
          <a:stretch>
            <a:fillRect/>
          </a:stretch>
        </p:blipFill>
        <p:spPr bwMode="auto">
          <a:xfrm>
            <a:off x="107504" y="1536040"/>
            <a:ext cx="8928992" cy="4257208"/>
          </a:xfrm>
          <a:prstGeom prst="rect">
            <a:avLst/>
          </a:prstGeom>
          <a:noFill/>
        </p:spPr>
      </p:pic>
      <p:sp>
        <p:nvSpPr>
          <p:cNvPr id="8" name="Rectangle 7"/>
          <p:cNvSpPr/>
          <p:nvPr/>
        </p:nvSpPr>
        <p:spPr>
          <a:xfrm>
            <a:off x="971600" y="6093296"/>
            <a:ext cx="6912768" cy="369332"/>
          </a:xfrm>
          <a:prstGeom prst="rect">
            <a:avLst/>
          </a:prstGeom>
        </p:spPr>
        <p:txBody>
          <a:bodyPr wrap="square">
            <a:spAutoFit/>
          </a:bodyPr>
          <a:lstStyle/>
          <a:p>
            <a:pPr algn="ctr"/>
            <a:r>
              <a:rPr lang="en-GB" i="1" dirty="0" smtClean="0"/>
              <a:t>“...the best statistical graphic ever drawn”</a:t>
            </a:r>
            <a:r>
              <a:rPr lang="en-GB" dirty="0" smtClean="0"/>
              <a:t>? – Edward </a:t>
            </a:r>
            <a:r>
              <a:rPr lang="en-GB" dirty="0" err="1" smtClean="0"/>
              <a:t>Tufte</a:t>
            </a:r>
            <a:endParaRPr lang="en-GB" dirty="0"/>
          </a:p>
        </p:txBody>
      </p:sp>
    </p:spTree>
    <p:extLst>
      <p:ext uri="{BB962C8B-B14F-4D97-AF65-F5344CB8AC3E}">
        <p14:creationId xmlns:p14="http://schemas.microsoft.com/office/powerpoint/2010/main" val="4178089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1855: Dot maps to identify origin of a cholera outbreak in London (</a:t>
            </a:r>
            <a:r>
              <a:rPr lang="en-GB" b="1" dirty="0" smtClean="0"/>
              <a:t>John Snow</a:t>
            </a:r>
            <a:r>
              <a:rPr lang="en-GB" dirty="0" smtClean="0"/>
              <a:t>)</a:t>
            </a:r>
          </a:p>
          <a:p>
            <a:pPr lvl="1"/>
            <a:endParaRPr lang="en-GB" dirty="0" smtClean="0"/>
          </a:p>
        </p:txBody>
      </p:sp>
      <p:pic>
        <p:nvPicPr>
          <p:cNvPr id="115714" name="Picture 2" descr="http://mapmaker.rutgers.edu/355/DrSnows_map2.jpg">
            <a:hlinkClick r:id="rId3"/>
          </p:cNvPr>
          <p:cNvPicPr>
            <a:picLocks noChangeAspect="1" noChangeArrowheads="1"/>
          </p:cNvPicPr>
          <p:nvPr/>
        </p:nvPicPr>
        <p:blipFill>
          <a:blip r:embed="rId4" cstate="print"/>
          <a:srcRect/>
          <a:stretch>
            <a:fillRect/>
          </a:stretch>
        </p:blipFill>
        <p:spPr bwMode="auto">
          <a:xfrm>
            <a:off x="971600" y="3212976"/>
            <a:ext cx="3547910" cy="3314094"/>
          </a:xfrm>
          <a:prstGeom prst="rect">
            <a:avLst/>
          </a:prstGeom>
          <a:noFill/>
        </p:spPr>
      </p:pic>
      <p:sp>
        <p:nvSpPr>
          <p:cNvPr id="5" name="TextBox 4"/>
          <p:cNvSpPr txBox="1"/>
          <p:nvPr/>
        </p:nvSpPr>
        <p:spPr>
          <a:xfrm>
            <a:off x="5508104" y="4293096"/>
            <a:ext cx="2088232" cy="954107"/>
          </a:xfrm>
          <a:prstGeom prst="rect">
            <a:avLst/>
          </a:prstGeom>
          <a:noFill/>
        </p:spPr>
        <p:txBody>
          <a:bodyPr wrap="square" rtlCol="0">
            <a:spAutoFit/>
          </a:bodyPr>
          <a:lstStyle/>
          <a:p>
            <a:pPr algn="ctr"/>
            <a:r>
              <a:rPr lang="en-GB" sz="2800" i="1" dirty="0" smtClean="0"/>
              <a:t>Dots save lives</a:t>
            </a:r>
            <a:endParaRPr lang="en-GB" sz="2800" i="1" dirty="0"/>
          </a:p>
        </p:txBody>
      </p:sp>
    </p:spTree>
    <p:extLst>
      <p:ext uri="{BB962C8B-B14F-4D97-AF65-F5344CB8AC3E}">
        <p14:creationId xmlns:p14="http://schemas.microsoft.com/office/powerpoint/2010/main" val="15973360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1857: Polar area charts AKA coxcombs (</a:t>
            </a:r>
            <a:r>
              <a:rPr lang="en-GB" b="1" dirty="0" smtClean="0"/>
              <a:t>Florence Nightingale</a:t>
            </a:r>
            <a:r>
              <a:rPr lang="en-GB" dirty="0" smtClean="0"/>
              <a:t>)</a:t>
            </a:r>
          </a:p>
          <a:p>
            <a:pPr lvl="1">
              <a:buNone/>
            </a:pPr>
            <a:endParaRPr lang="en-GB" b="1" dirty="0" smtClean="0"/>
          </a:p>
        </p:txBody>
      </p:sp>
      <p:pic>
        <p:nvPicPr>
          <p:cNvPr id="116738" name="Picture 2" descr="Nightingale's coxcombs">
            <a:hlinkClick r:id="rId3"/>
          </p:cNvPr>
          <p:cNvPicPr>
            <a:picLocks noChangeAspect="1" noChangeArrowheads="1"/>
          </p:cNvPicPr>
          <p:nvPr/>
        </p:nvPicPr>
        <p:blipFill>
          <a:blip r:embed="rId4" cstate="print"/>
          <a:srcRect/>
          <a:stretch>
            <a:fillRect/>
          </a:stretch>
        </p:blipFill>
        <p:spPr bwMode="auto">
          <a:xfrm>
            <a:off x="899592" y="3284984"/>
            <a:ext cx="4762500" cy="3162301"/>
          </a:xfrm>
          <a:prstGeom prst="rect">
            <a:avLst/>
          </a:prstGeom>
          <a:noFill/>
        </p:spPr>
      </p:pic>
      <p:sp>
        <p:nvSpPr>
          <p:cNvPr id="5" name="TextBox 4"/>
          <p:cNvSpPr txBox="1"/>
          <p:nvPr/>
        </p:nvSpPr>
        <p:spPr>
          <a:xfrm>
            <a:off x="6228184" y="4293096"/>
            <a:ext cx="2088232" cy="954107"/>
          </a:xfrm>
          <a:prstGeom prst="rect">
            <a:avLst/>
          </a:prstGeom>
          <a:noFill/>
        </p:spPr>
        <p:txBody>
          <a:bodyPr wrap="square" rtlCol="0">
            <a:spAutoFit/>
          </a:bodyPr>
          <a:lstStyle/>
          <a:p>
            <a:pPr algn="ctr"/>
            <a:r>
              <a:rPr lang="en-GB" sz="2800" i="1" dirty="0" smtClean="0"/>
              <a:t>Wedges save lives</a:t>
            </a:r>
            <a:endParaRPr lang="en-GB" sz="2800" i="1" dirty="0"/>
          </a:p>
        </p:txBody>
      </p:sp>
    </p:spTree>
    <p:extLst>
      <p:ext uri="{BB962C8B-B14F-4D97-AF65-F5344CB8AC3E}">
        <p14:creationId xmlns:p14="http://schemas.microsoft.com/office/powerpoint/2010/main" val="12188942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fontScale="92500"/>
          </a:bodyPr>
          <a:lstStyle/>
          <a:p>
            <a:pPr lvl="2">
              <a:buNone/>
            </a:pPr>
            <a:endParaRPr lang="en-GB" dirty="0" smtClean="0"/>
          </a:p>
          <a:p>
            <a:pPr lvl="2">
              <a:buNone/>
            </a:pPr>
            <a:r>
              <a:rPr lang="en-GB" dirty="0" smtClean="0"/>
              <a:t>Born 1915</a:t>
            </a:r>
          </a:p>
          <a:p>
            <a:pPr lvl="2">
              <a:buNone/>
            </a:pPr>
            <a:r>
              <a:rPr lang="en-GB" dirty="0" smtClean="0"/>
              <a:t>Died 2000</a:t>
            </a:r>
          </a:p>
          <a:p>
            <a:pPr lvl="2"/>
            <a:endParaRPr lang="en-GB" dirty="0" smtClean="0"/>
          </a:p>
          <a:p>
            <a:pPr lvl="2"/>
            <a:r>
              <a:rPr lang="en-GB" dirty="0" smtClean="0"/>
              <a:t>Mathematician</a:t>
            </a:r>
          </a:p>
          <a:p>
            <a:pPr lvl="2"/>
            <a:r>
              <a:rPr lang="en-GB" dirty="0" smtClean="0"/>
              <a:t>(Electronic Engineer)</a:t>
            </a:r>
          </a:p>
          <a:p>
            <a:pPr lvl="2"/>
            <a:endParaRPr lang="en-GB" dirty="0" smtClean="0"/>
          </a:p>
          <a:p>
            <a:pPr lvl="2">
              <a:buNone/>
            </a:pPr>
            <a:r>
              <a:rPr lang="en-GB" b="1" dirty="0" smtClean="0"/>
              <a:t>Contributions to data visualisation:</a:t>
            </a:r>
          </a:p>
          <a:p>
            <a:pPr lvl="2"/>
            <a:r>
              <a:rPr lang="en-GB" dirty="0" smtClean="0"/>
              <a:t>Box plots</a:t>
            </a:r>
          </a:p>
          <a:p>
            <a:pPr lvl="2"/>
            <a:r>
              <a:rPr lang="en-GB" dirty="0" smtClean="0"/>
              <a:t>‘Exploratory Data Analysis’</a:t>
            </a:r>
          </a:p>
          <a:p>
            <a:pPr lvl="2"/>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83970" name="Picture 2" descr="File:John Tukey.jpg">
            <a:hlinkClick r:id="rId2"/>
          </p:cNvPr>
          <p:cNvPicPr>
            <a:picLocks noChangeAspect="1" noChangeArrowheads="1"/>
          </p:cNvPicPr>
          <p:nvPr/>
        </p:nvPicPr>
        <p:blipFill>
          <a:blip r:embed="rId3" cstate="print"/>
          <a:srcRect/>
          <a:stretch>
            <a:fillRect/>
          </a:stretch>
        </p:blipFill>
        <p:spPr bwMode="auto">
          <a:xfrm>
            <a:off x="1331640" y="1772816"/>
            <a:ext cx="2912740" cy="3543109"/>
          </a:xfrm>
          <a:prstGeom prst="rect">
            <a:avLst/>
          </a:prstGeom>
          <a:noFill/>
        </p:spPr>
      </p:pic>
    </p:spTree>
    <p:extLst>
      <p:ext uri="{BB962C8B-B14F-4D97-AF65-F5344CB8AC3E}">
        <p14:creationId xmlns:p14="http://schemas.microsoft.com/office/powerpoint/2010/main" val="26995708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b="1" dirty="0" smtClean="0"/>
              <a:t>Box plots</a:t>
            </a:r>
          </a:p>
          <a:p>
            <a:pPr lvl="2"/>
            <a:r>
              <a:rPr lang="en-GB" dirty="0" smtClean="0"/>
              <a:t>Visual representation of a number of key statistics used to summarise a sample of observations</a:t>
            </a:r>
          </a:p>
          <a:p>
            <a:pPr lvl="2"/>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8002" name="Picture 2" descr="File:Boxplot vs PDF.svg">
            <a:hlinkClick r:id="rId2"/>
          </p:cNvPr>
          <p:cNvPicPr>
            <a:picLocks noChangeAspect="1" noChangeArrowheads="1"/>
          </p:cNvPicPr>
          <p:nvPr/>
        </p:nvPicPr>
        <p:blipFill>
          <a:blip r:embed="rId3" cstate="print"/>
          <a:srcRect/>
          <a:stretch>
            <a:fillRect/>
          </a:stretch>
        </p:blipFill>
        <p:spPr bwMode="auto">
          <a:xfrm>
            <a:off x="899592" y="1157658"/>
            <a:ext cx="2664296" cy="2906504"/>
          </a:xfrm>
          <a:prstGeom prst="rect">
            <a:avLst/>
          </a:prstGeom>
          <a:noFill/>
        </p:spPr>
      </p:pic>
      <p:pic>
        <p:nvPicPr>
          <p:cNvPr id="128004" name="Picture 4" descr="File:Michelsonmorley-boxplot.svg">
            <a:hlinkClick r:id="rId2"/>
          </p:cNvPr>
          <p:cNvPicPr>
            <a:picLocks noChangeAspect="1" noChangeArrowheads="1"/>
          </p:cNvPicPr>
          <p:nvPr/>
        </p:nvPicPr>
        <p:blipFill>
          <a:blip r:embed="rId4" cstate="print"/>
          <a:srcRect/>
          <a:stretch>
            <a:fillRect/>
          </a:stretch>
        </p:blipFill>
        <p:spPr bwMode="auto">
          <a:xfrm>
            <a:off x="683568" y="3977679"/>
            <a:ext cx="2880320" cy="2880321"/>
          </a:xfrm>
          <a:prstGeom prst="rect">
            <a:avLst/>
          </a:prstGeom>
          <a:noFill/>
        </p:spPr>
      </p:pic>
    </p:spTree>
    <p:extLst>
      <p:ext uri="{BB962C8B-B14F-4D97-AF65-F5344CB8AC3E}">
        <p14:creationId xmlns:p14="http://schemas.microsoft.com/office/powerpoint/2010/main" val="37142677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Guiding Principles</a:t>
            </a:r>
            <a:br>
              <a:rPr lang="en-GB" dirty="0" smtClean="0"/>
            </a:br>
            <a:r>
              <a:rPr lang="en-GB" dirty="0" smtClean="0"/>
              <a:t> and Structure </a:t>
            </a:r>
            <a:br>
              <a:rPr lang="en-GB" dirty="0" smtClean="0"/>
            </a:br>
            <a:r>
              <a:rPr lang="en-GB" dirty="0" smtClean="0"/>
              <a:t>of this workshop</a:t>
            </a:r>
            <a:endParaRPr lang="en-GB" dirty="0"/>
          </a:p>
        </p:txBody>
      </p:sp>
      <p:sp>
        <p:nvSpPr>
          <p:cNvPr id="6" name="Isosceles Triangle 5"/>
          <p:cNvSpPr/>
          <p:nvPr/>
        </p:nvSpPr>
        <p:spPr>
          <a:xfrm>
            <a:off x="899592" y="1916832"/>
            <a:ext cx="6984776" cy="3960440"/>
          </a:xfrm>
          <a:prstGeom prst="triangl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p:cNvSpPr/>
          <p:nvPr/>
        </p:nvSpPr>
        <p:spPr>
          <a:xfrm>
            <a:off x="3203848" y="1916832"/>
            <a:ext cx="2376264" cy="1368152"/>
          </a:xfrm>
          <a:prstGeom prst="triangl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611560" y="3284984"/>
            <a:ext cx="820891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94331" y="2420888"/>
            <a:ext cx="1826141" cy="738664"/>
          </a:xfrm>
          <a:prstGeom prst="rect">
            <a:avLst/>
          </a:prstGeom>
          <a:noFill/>
        </p:spPr>
        <p:txBody>
          <a:bodyPr wrap="none" rtlCol="0">
            <a:spAutoFit/>
          </a:bodyPr>
          <a:lstStyle/>
          <a:p>
            <a:r>
              <a:rPr lang="en-GB" sz="2400" b="1" dirty="0" smtClean="0"/>
              <a:t>Theoretical</a:t>
            </a:r>
          </a:p>
          <a:p>
            <a:r>
              <a:rPr lang="en-GB" i="1" dirty="0" smtClean="0"/>
              <a:t>Why? What?</a:t>
            </a:r>
            <a:endParaRPr lang="en-GB" i="1" dirty="0"/>
          </a:p>
        </p:txBody>
      </p:sp>
      <p:sp>
        <p:nvSpPr>
          <p:cNvPr id="10" name="TextBox 9"/>
          <p:cNvSpPr txBox="1"/>
          <p:nvPr/>
        </p:nvSpPr>
        <p:spPr>
          <a:xfrm>
            <a:off x="7092280" y="3429000"/>
            <a:ext cx="1728192" cy="738664"/>
          </a:xfrm>
          <a:prstGeom prst="rect">
            <a:avLst/>
          </a:prstGeom>
          <a:noFill/>
        </p:spPr>
        <p:txBody>
          <a:bodyPr wrap="square" rtlCol="0">
            <a:spAutoFit/>
          </a:bodyPr>
          <a:lstStyle/>
          <a:p>
            <a:r>
              <a:rPr lang="en-GB" sz="2400" b="1" dirty="0" smtClean="0"/>
              <a:t>Practical</a:t>
            </a:r>
          </a:p>
          <a:p>
            <a:r>
              <a:rPr lang="en-GB" i="1" dirty="0" smtClean="0"/>
              <a:t>How?</a:t>
            </a:r>
            <a:endParaRPr lang="en-GB" i="1" dirty="0" smtClean="0"/>
          </a:p>
        </p:txBody>
      </p:sp>
    </p:spTree>
    <p:extLst>
      <p:ext uri="{BB962C8B-B14F-4D97-AF65-F5344CB8AC3E}">
        <p14:creationId xmlns:p14="http://schemas.microsoft.com/office/powerpoint/2010/main" val="5512924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9026" name="Picture 2" descr="http://ecx.images-amazon.com/images/I/41QMTYHJ4QL._SY300_.jpg">
            <a:hlinkClick r:id="rId2"/>
          </p:cNvPr>
          <p:cNvPicPr>
            <a:picLocks noChangeAspect="1" noChangeArrowheads="1"/>
          </p:cNvPicPr>
          <p:nvPr/>
        </p:nvPicPr>
        <p:blipFill>
          <a:blip r:embed="rId3" cstate="print"/>
          <a:srcRect/>
          <a:stretch>
            <a:fillRect/>
          </a:stretch>
        </p:blipFill>
        <p:spPr bwMode="auto">
          <a:xfrm>
            <a:off x="539552" y="1844824"/>
            <a:ext cx="2736304" cy="3984909"/>
          </a:xfrm>
          <a:prstGeom prst="rect">
            <a:avLst/>
          </a:prstGeom>
          <a:noFill/>
        </p:spPr>
      </p:pic>
      <p:sp>
        <p:nvSpPr>
          <p:cNvPr id="8" name="Content Placeholder 2"/>
          <p:cNvSpPr txBox="1">
            <a:spLocks/>
          </p:cNvSpPr>
          <p:nvPr/>
        </p:nvSpPr>
        <p:spPr>
          <a:xfrm>
            <a:off x="4076328" y="1709192"/>
            <a:ext cx="4762872" cy="4569371"/>
          </a:xfrm>
          <a:prstGeom prst="rect">
            <a:avLst/>
          </a:prstGeom>
        </p:spPr>
        <p:txBody>
          <a:bodyPr vert="horz" lIns="91440" tIns="45720" rIns="91440" bIns="45720" rtlCol="0">
            <a:normAutofit/>
          </a:bodyPr>
          <a:lstStyle/>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2400" b="1" dirty="0" smtClean="0"/>
              <a:t>Exploratory Data Analysis</a:t>
            </a:r>
            <a:endParaRPr kumimoji="0" lang="en-GB" sz="2400" b="1"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Crudely:</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GB" sz="2400" noProof="0" dirty="0" smtClean="0"/>
              <a:t>A series of (mainly visual) methods for trying to be less dependent on summary statistics and the assumptions used to construct them.</a:t>
            </a: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18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412324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Why use visualisation </a:t>
            </a:r>
            <a:br>
              <a:rPr lang="en-GB" dirty="0" smtClean="0"/>
            </a:br>
            <a:r>
              <a:rPr lang="en-GB" dirty="0" smtClean="0"/>
              <a:t>for </a:t>
            </a:r>
            <a:br>
              <a:rPr lang="en-GB" dirty="0" smtClean="0"/>
            </a:br>
            <a:r>
              <a:rPr lang="en-GB" dirty="0" smtClean="0"/>
              <a:t>Exploratory Data Analysis?</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8429774"/>
              </p:ext>
            </p:extLst>
          </p:nvPr>
        </p:nvGraphicFramePr>
        <p:xfrm>
          <a:off x="323528" y="1988840"/>
          <a:ext cx="3672408" cy="3345238"/>
        </p:xfrm>
        <a:graphic>
          <a:graphicData uri="http://schemas.openxmlformats.org/drawingml/2006/table">
            <a:tbl>
              <a:tblPr/>
              <a:tblGrid>
                <a:gridCol w="432047"/>
                <a:gridCol w="504061"/>
                <a:gridCol w="432048"/>
                <a:gridCol w="504056"/>
                <a:gridCol w="432048"/>
                <a:gridCol w="504056"/>
                <a:gridCol w="432048"/>
                <a:gridCol w="432044"/>
              </a:tblGrid>
              <a:tr h="257326">
                <a:tc gridSpan="2">
                  <a:txBody>
                    <a:bodyPr/>
                    <a:lstStyle/>
                    <a:p>
                      <a:pPr algn="ctr"/>
                      <a:r>
                        <a:rPr lang="en-GB" sz="800" dirty="0"/>
                        <a:t>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IV</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r>
              <a:tr h="257326">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7.46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6.95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7.71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7.11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8.33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8.47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9.96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6.08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5.25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3.10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5.39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8.15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5.56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4.82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6.42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7.91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5.68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6.89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6" name="Rectangle 5"/>
          <p:cNvSpPr/>
          <p:nvPr/>
        </p:nvSpPr>
        <p:spPr>
          <a:xfrm>
            <a:off x="2843808" y="5805264"/>
            <a:ext cx="3019545" cy="369332"/>
          </a:xfrm>
          <a:prstGeom prst="rect">
            <a:avLst/>
          </a:prstGeom>
        </p:spPr>
        <p:txBody>
          <a:bodyPr wrap="none">
            <a:spAutoFit/>
          </a:bodyPr>
          <a:lstStyle/>
          <a:p>
            <a:r>
              <a:rPr lang="en-GB" i="1" dirty="0" smtClean="0"/>
              <a:t>The </a:t>
            </a:r>
            <a:r>
              <a:rPr lang="en-GB" i="1" dirty="0" err="1" smtClean="0"/>
              <a:t>Anscombe</a:t>
            </a:r>
            <a:r>
              <a:rPr lang="en-GB" i="1" dirty="0" smtClean="0"/>
              <a:t> Quartet (1973)</a:t>
            </a:r>
            <a:endParaRPr lang="en-GB" i="1" dirty="0"/>
          </a:p>
        </p:txBody>
      </p:sp>
    </p:spTree>
    <p:extLst>
      <p:ext uri="{BB962C8B-B14F-4D97-AF65-F5344CB8AC3E}">
        <p14:creationId xmlns:p14="http://schemas.microsoft.com/office/powerpoint/2010/main" val="27946747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Why use visualisation </a:t>
            </a:r>
            <a:br>
              <a:rPr lang="en-GB" dirty="0" smtClean="0"/>
            </a:br>
            <a:r>
              <a:rPr lang="en-GB" dirty="0" smtClean="0"/>
              <a:t>for </a:t>
            </a:r>
            <a:br>
              <a:rPr lang="en-GB" dirty="0" smtClean="0"/>
            </a:br>
            <a:r>
              <a:rPr lang="en-GB" dirty="0" smtClean="0"/>
              <a:t>Exploratory Data Analysis?</a:t>
            </a:r>
            <a:endParaRPr lang="en-GB" dirty="0"/>
          </a:p>
        </p:txBody>
      </p:sp>
      <p:pic>
        <p:nvPicPr>
          <p:cNvPr id="82946" name="Picture 2" descr="File:Anscombe's quartet 3.svg">
            <a:hlinkClick r:id="rId2"/>
          </p:cNvPr>
          <p:cNvPicPr>
            <a:picLocks noChangeAspect="1" noChangeArrowheads="1"/>
          </p:cNvPicPr>
          <p:nvPr/>
        </p:nvPicPr>
        <p:blipFill>
          <a:blip r:embed="rId3" cstate="print"/>
          <a:srcRect/>
          <a:stretch>
            <a:fillRect/>
          </a:stretch>
        </p:blipFill>
        <p:spPr bwMode="auto">
          <a:xfrm>
            <a:off x="4296796" y="1700808"/>
            <a:ext cx="4293371" cy="3123428"/>
          </a:xfrm>
          <a:prstGeom prst="rect">
            <a:avLst/>
          </a:prstGeom>
          <a:noFill/>
        </p:spPr>
      </p:pic>
      <p:sp>
        <p:nvSpPr>
          <p:cNvPr id="6" name="Rectangle 5"/>
          <p:cNvSpPr/>
          <p:nvPr/>
        </p:nvSpPr>
        <p:spPr>
          <a:xfrm>
            <a:off x="2843808" y="5805264"/>
            <a:ext cx="3019545" cy="369332"/>
          </a:xfrm>
          <a:prstGeom prst="rect">
            <a:avLst/>
          </a:prstGeom>
        </p:spPr>
        <p:txBody>
          <a:bodyPr wrap="none">
            <a:spAutoFit/>
          </a:bodyPr>
          <a:lstStyle/>
          <a:p>
            <a:r>
              <a:rPr lang="en-GB" i="1" dirty="0" smtClean="0"/>
              <a:t>The </a:t>
            </a:r>
            <a:r>
              <a:rPr lang="en-GB" i="1" dirty="0" err="1" smtClean="0"/>
              <a:t>Anscombe</a:t>
            </a:r>
            <a:r>
              <a:rPr lang="en-GB" i="1" dirty="0" smtClean="0"/>
              <a:t> Quartet (1973)</a:t>
            </a:r>
            <a:endParaRPr lang="en-GB" i="1" dirty="0"/>
          </a:p>
        </p:txBody>
      </p:sp>
      <p:sp>
        <p:nvSpPr>
          <p:cNvPr id="3" name="Content Placeholder 2"/>
          <p:cNvSpPr>
            <a:spLocks noGrp="1"/>
          </p:cNvSpPr>
          <p:nvPr>
            <p:ph idx="1"/>
          </p:nvPr>
        </p:nvSpPr>
        <p:spPr/>
        <p:txBody>
          <a:bodyPr/>
          <a:lstStyle/>
          <a:p>
            <a:endParaRPr lang="en-US"/>
          </a:p>
        </p:txBody>
      </p:sp>
      <p:graphicFrame>
        <p:nvGraphicFramePr>
          <p:cNvPr id="8" name="Content Placeholder 4"/>
          <p:cNvGraphicFramePr>
            <a:graphicFrameLocks/>
          </p:cNvGraphicFramePr>
          <p:nvPr>
            <p:extLst>
              <p:ext uri="{D42A27DB-BD31-4B8C-83A1-F6EECF244321}">
                <p14:modId xmlns:p14="http://schemas.microsoft.com/office/powerpoint/2010/main" val="652989144"/>
              </p:ext>
            </p:extLst>
          </p:nvPr>
        </p:nvGraphicFramePr>
        <p:xfrm>
          <a:off x="323528" y="1988840"/>
          <a:ext cx="3672408" cy="3345238"/>
        </p:xfrm>
        <a:graphic>
          <a:graphicData uri="http://schemas.openxmlformats.org/drawingml/2006/table">
            <a:tbl>
              <a:tblPr/>
              <a:tblGrid>
                <a:gridCol w="432047"/>
                <a:gridCol w="504061"/>
                <a:gridCol w="432048"/>
                <a:gridCol w="504056"/>
                <a:gridCol w="432048"/>
                <a:gridCol w="504056"/>
                <a:gridCol w="432048"/>
                <a:gridCol w="432044"/>
              </a:tblGrid>
              <a:tr h="257326">
                <a:tc gridSpan="2">
                  <a:txBody>
                    <a:bodyPr/>
                    <a:lstStyle/>
                    <a:p>
                      <a:pPr algn="ctr"/>
                      <a:r>
                        <a:rPr lang="en-GB" sz="800" dirty="0"/>
                        <a:t>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IV</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r>
              <a:tr h="257326">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7.46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6.95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7.71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7.11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8.33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8.47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9.96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6.08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5.25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3.10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5.39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8.15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5.56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4.82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6.42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7.91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5.68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6.89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627998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1971: Irregular polygons AKA Star Plots (</a:t>
            </a:r>
            <a:r>
              <a:rPr lang="en-GB" dirty="0" err="1" smtClean="0"/>
              <a:t>Friedmen</a:t>
            </a:r>
            <a:r>
              <a:rPr lang="en-GB" dirty="0" smtClean="0"/>
              <a:t> &amp; Siegel)</a:t>
            </a:r>
          </a:p>
          <a:p>
            <a:pPr lvl="1"/>
            <a:r>
              <a:rPr lang="en-GB" dirty="0" smtClean="0"/>
              <a:t>1973: Cartoon faces (Herman </a:t>
            </a:r>
            <a:r>
              <a:rPr lang="en-GB" dirty="0" err="1" smtClean="0"/>
              <a:t>Chernoff</a:t>
            </a:r>
            <a:r>
              <a:rPr lang="en-GB" dirty="0" smtClean="0"/>
              <a:t>)</a:t>
            </a:r>
          </a:p>
          <a:p>
            <a:pPr lvl="1">
              <a:buNone/>
            </a:pPr>
            <a:endParaRPr lang="en-GB" dirty="0" smtClean="0"/>
          </a:p>
          <a:p>
            <a:pPr lvl="1"/>
            <a:endParaRPr lang="en-GB" dirty="0" smtClean="0"/>
          </a:p>
        </p:txBody>
      </p:sp>
      <p:pic>
        <p:nvPicPr>
          <p:cNvPr id="131074" name="Picture 2" descr="File:Star plot 2.gif">
            <a:hlinkClick r:id="rId3"/>
          </p:cNvPr>
          <p:cNvPicPr>
            <a:picLocks noChangeAspect="1" noChangeArrowheads="1"/>
          </p:cNvPicPr>
          <p:nvPr/>
        </p:nvPicPr>
        <p:blipFill>
          <a:blip r:embed="rId4" cstate="print"/>
          <a:srcRect/>
          <a:stretch>
            <a:fillRect/>
          </a:stretch>
        </p:blipFill>
        <p:spPr bwMode="auto">
          <a:xfrm>
            <a:off x="827584" y="3861048"/>
            <a:ext cx="3187452" cy="2348649"/>
          </a:xfrm>
          <a:prstGeom prst="rect">
            <a:avLst/>
          </a:prstGeom>
          <a:noFill/>
        </p:spPr>
      </p:pic>
      <p:pic>
        <p:nvPicPr>
          <p:cNvPr id="131078" name="Picture 6" descr="File:Chernoff faces for evaluations of US judges.svg">
            <a:hlinkClick r:id="rId5"/>
          </p:cNvPr>
          <p:cNvPicPr>
            <a:picLocks noChangeAspect="1" noChangeArrowheads="1"/>
          </p:cNvPicPr>
          <p:nvPr/>
        </p:nvPicPr>
        <p:blipFill>
          <a:blip r:embed="rId6" cstate="print"/>
          <a:srcRect/>
          <a:stretch>
            <a:fillRect/>
          </a:stretch>
        </p:blipFill>
        <p:spPr bwMode="auto">
          <a:xfrm>
            <a:off x="4860032" y="3861048"/>
            <a:ext cx="3072340" cy="2304256"/>
          </a:xfrm>
          <a:prstGeom prst="rect">
            <a:avLst/>
          </a:prstGeom>
          <a:noFill/>
        </p:spPr>
      </p:pic>
    </p:spTree>
    <p:extLst>
      <p:ext uri="{BB962C8B-B14F-4D97-AF65-F5344CB8AC3E}">
        <p14:creationId xmlns:p14="http://schemas.microsoft.com/office/powerpoint/2010/main" val="40108000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1975: </a:t>
            </a:r>
            <a:r>
              <a:rPr lang="en-GB" dirty="0" err="1" smtClean="0"/>
              <a:t>Scatterplot</a:t>
            </a:r>
            <a:r>
              <a:rPr lang="en-GB" dirty="0" smtClean="0"/>
              <a:t> matrices – tables and graphs (John </a:t>
            </a:r>
            <a:r>
              <a:rPr lang="en-GB" dirty="0" err="1" smtClean="0"/>
              <a:t>Hartigan</a:t>
            </a:r>
            <a:r>
              <a:rPr lang="en-GB" dirty="0" smtClean="0"/>
              <a:t>)</a:t>
            </a:r>
          </a:p>
          <a:p>
            <a:pPr lvl="1"/>
            <a:r>
              <a:rPr lang="en-GB" dirty="0" smtClean="0"/>
              <a:t>1981: Mosaic plots (</a:t>
            </a:r>
            <a:r>
              <a:rPr lang="en-GB" dirty="0" err="1" smtClean="0"/>
              <a:t>Hartigan</a:t>
            </a:r>
            <a:r>
              <a:rPr lang="en-GB" dirty="0" smtClean="0"/>
              <a:t> &amp; </a:t>
            </a:r>
            <a:r>
              <a:rPr lang="en-GB" dirty="0" err="1" smtClean="0"/>
              <a:t>Kleiner</a:t>
            </a:r>
            <a:r>
              <a:rPr lang="en-GB" dirty="0" smtClean="0"/>
              <a:t>)</a:t>
            </a:r>
          </a:p>
          <a:p>
            <a:pPr lvl="1">
              <a:buNone/>
            </a:pPr>
            <a:endParaRPr lang="en-GB" dirty="0" smtClean="0"/>
          </a:p>
          <a:p>
            <a:pPr lvl="1"/>
            <a:endParaRPr lang="en-GB" dirty="0" smtClean="0"/>
          </a:p>
        </p:txBody>
      </p:sp>
      <p:pic>
        <p:nvPicPr>
          <p:cNvPr id="133124" name="Picture 4" descr="Cat_scatterplot_2">
            <a:hlinkClick r:id="rId3"/>
          </p:cNvPr>
          <p:cNvPicPr>
            <a:picLocks noChangeAspect="1" noChangeArrowheads="1"/>
          </p:cNvPicPr>
          <p:nvPr/>
        </p:nvPicPr>
        <p:blipFill>
          <a:blip r:embed="rId4" cstate="print"/>
          <a:srcRect/>
          <a:stretch>
            <a:fillRect/>
          </a:stretch>
        </p:blipFill>
        <p:spPr bwMode="auto">
          <a:xfrm>
            <a:off x="971600" y="3645024"/>
            <a:ext cx="3566170" cy="2757838"/>
          </a:xfrm>
          <a:prstGeom prst="rect">
            <a:avLst/>
          </a:prstGeom>
          <a:noFill/>
        </p:spPr>
      </p:pic>
      <p:pic>
        <p:nvPicPr>
          <p:cNvPr id="133126" name="Picture 6" descr="Mosaic chart">
            <a:hlinkClick r:id="rId5"/>
          </p:cNvPr>
          <p:cNvPicPr>
            <a:picLocks noChangeAspect="1" noChangeArrowheads="1"/>
          </p:cNvPicPr>
          <p:nvPr/>
        </p:nvPicPr>
        <p:blipFill>
          <a:blip r:embed="rId6" cstate="print"/>
          <a:srcRect/>
          <a:stretch>
            <a:fillRect/>
          </a:stretch>
        </p:blipFill>
        <p:spPr bwMode="auto">
          <a:xfrm>
            <a:off x="5148064" y="3645024"/>
            <a:ext cx="3466356" cy="2828547"/>
          </a:xfrm>
          <a:prstGeom prst="rect">
            <a:avLst/>
          </a:prstGeom>
          <a:noFill/>
        </p:spPr>
      </p:pic>
    </p:spTree>
    <p:extLst>
      <p:ext uri="{BB962C8B-B14F-4D97-AF65-F5344CB8AC3E}">
        <p14:creationId xmlns:p14="http://schemas.microsoft.com/office/powerpoint/2010/main" val="22767963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Edward </a:t>
            </a:r>
            <a:r>
              <a:rPr lang="en-GB" dirty="0" err="1" smtClean="0"/>
              <a:t>Tufte</a:t>
            </a:r>
            <a:endParaRPr lang="en-GB" dirty="0"/>
          </a:p>
        </p:txBody>
      </p:sp>
      <p:sp>
        <p:nvSpPr>
          <p:cNvPr id="3" name="Content Placeholder 2"/>
          <p:cNvSpPr>
            <a:spLocks noGrp="1"/>
          </p:cNvSpPr>
          <p:nvPr>
            <p:ph idx="1"/>
          </p:nvPr>
        </p:nvSpPr>
        <p:spPr>
          <a:xfrm>
            <a:off x="4355976" y="1600200"/>
            <a:ext cx="4330824" cy="4525963"/>
          </a:xfrm>
        </p:spPr>
        <p:txBody>
          <a:bodyPr>
            <a:normAutofit fontScale="55000" lnSpcReduction="20000"/>
          </a:bodyPr>
          <a:lstStyle/>
          <a:p>
            <a:pPr>
              <a:buNone/>
            </a:pPr>
            <a:r>
              <a:rPr lang="en-GB" dirty="0" smtClean="0"/>
              <a:t>Born 1942</a:t>
            </a:r>
          </a:p>
          <a:p>
            <a:endParaRPr lang="en-GB" dirty="0" smtClean="0"/>
          </a:p>
          <a:p>
            <a:r>
              <a:rPr lang="en-GB" dirty="0" smtClean="0"/>
              <a:t>Statistician</a:t>
            </a:r>
          </a:p>
          <a:p>
            <a:r>
              <a:rPr lang="en-GB" dirty="0" smtClean="0"/>
              <a:t>Sculptor</a:t>
            </a:r>
          </a:p>
          <a:p>
            <a:r>
              <a:rPr lang="en-GB" dirty="0" smtClean="0"/>
              <a:t>Advisor to Obama</a:t>
            </a:r>
          </a:p>
          <a:p>
            <a:endParaRPr lang="en-GB" b="1" dirty="0" smtClean="0"/>
          </a:p>
          <a:p>
            <a:pPr>
              <a:buNone/>
            </a:pPr>
            <a:r>
              <a:rPr lang="en-GB" b="1" dirty="0" smtClean="0"/>
              <a:t>Contributions to data visualisation</a:t>
            </a:r>
          </a:p>
          <a:p>
            <a:pPr>
              <a:buNone/>
            </a:pPr>
            <a:endParaRPr lang="en-GB" b="1" dirty="0" smtClean="0"/>
          </a:p>
          <a:p>
            <a:r>
              <a:rPr lang="en-GB" dirty="0" smtClean="0"/>
              <a:t>Conceptual Tools</a:t>
            </a:r>
          </a:p>
          <a:p>
            <a:pPr lvl="1"/>
            <a:r>
              <a:rPr lang="en-GB" i="1" dirty="0" smtClean="0"/>
              <a:t>Data Ink Ratios</a:t>
            </a:r>
          </a:p>
          <a:p>
            <a:pPr lvl="1"/>
            <a:r>
              <a:rPr lang="en-GB" i="1" dirty="0" smtClean="0"/>
              <a:t>Lie Factors</a:t>
            </a:r>
          </a:p>
          <a:p>
            <a:pPr lvl="1"/>
            <a:r>
              <a:rPr lang="en-GB" i="1" dirty="0" smtClean="0"/>
              <a:t>Chart Junk</a:t>
            </a:r>
          </a:p>
          <a:p>
            <a:pPr lvl="1">
              <a:buNone/>
            </a:pPr>
            <a:endParaRPr lang="en-GB" i="1" dirty="0" smtClean="0"/>
          </a:p>
          <a:p>
            <a:r>
              <a:rPr lang="en-GB" dirty="0" smtClean="0"/>
              <a:t>Visualisations</a:t>
            </a:r>
          </a:p>
          <a:p>
            <a:pPr lvl="1"/>
            <a:r>
              <a:rPr lang="en-GB" i="1" dirty="0" smtClean="0"/>
              <a:t>Small multiples</a:t>
            </a:r>
          </a:p>
          <a:p>
            <a:pPr lvl="1"/>
            <a:r>
              <a:rPr lang="en-GB" i="1" dirty="0" err="1" smtClean="0"/>
              <a:t>Sparklines</a:t>
            </a:r>
            <a:endParaRPr lang="en-GB" i="1" dirty="0" smtClean="0"/>
          </a:p>
          <a:p>
            <a:pPr lvl="1"/>
            <a:endParaRPr lang="en-GB" dirty="0" smtClean="0"/>
          </a:p>
          <a:p>
            <a:endParaRPr lang="en-GB" dirty="0" smtClean="0"/>
          </a:p>
        </p:txBody>
      </p:sp>
      <p:pic>
        <p:nvPicPr>
          <p:cNvPr id="95238" name="Picture 6" descr="http://media.npr.org/assets/artslife/arts/2010/06/tufte/tufte-fish-d7f6d3f75cb256a9bce4fcb5f158315aff7108db-s6-c30.jpg">
            <a:hlinkClick r:id="rId2"/>
          </p:cNvPr>
          <p:cNvPicPr>
            <a:picLocks noChangeAspect="1" noChangeArrowheads="1"/>
          </p:cNvPicPr>
          <p:nvPr/>
        </p:nvPicPr>
        <p:blipFill>
          <a:blip r:embed="rId3" cstate="print"/>
          <a:srcRect/>
          <a:stretch>
            <a:fillRect/>
          </a:stretch>
        </p:blipFill>
        <p:spPr bwMode="auto">
          <a:xfrm>
            <a:off x="467544" y="2492896"/>
            <a:ext cx="3749114" cy="2811836"/>
          </a:xfrm>
          <a:prstGeom prst="rect">
            <a:avLst/>
          </a:prstGeom>
          <a:noFill/>
        </p:spPr>
      </p:pic>
    </p:spTree>
    <p:extLst>
      <p:ext uri="{BB962C8B-B14F-4D97-AF65-F5344CB8AC3E}">
        <p14:creationId xmlns:p14="http://schemas.microsoft.com/office/powerpoint/2010/main" val="35335726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Books by Edward </a:t>
            </a:r>
            <a:r>
              <a:rPr lang="en-GB" dirty="0" err="1" smtClean="0"/>
              <a:t>Tufte</a:t>
            </a:r>
            <a:endParaRPr lang="en-GB" dirty="0"/>
          </a:p>
        </p:txBody>
      </p:sp>
      <p:pic>
        <p:nvPicPr>
          <p:cNvPr id="94210" name="Picture 2" descr="Beautiful Evidence">
            <a:hlinkClick r:id="rId2"/>
          </p:cNvPr>
          <p:cNvPicPr>
            <a:picLocks noChangeAspect="1" noChangeArrowheads="1"/>
          </p:cNvPicPr>
          <p:nvPr/>
        </p:nvPicPr>
        <p:blipFill>
          <a:blip r:embed="rId3" cstate="print"/>
          <a:srcRect/>
          <a:stretch>
            <a:fillRect/>
          </a:stretch>
        </p:blipFill>
        <p:spPr bwMode="auto">
          <a:xfrm>
            <a:off x="5364088" y="4581128"/>
            <a:ext cx="3204270" cy="1833330"/>
          </a:xfrm>
          <a:prstGeom prst="rect">
            <a:avLst/>
          </a:prstGeom>
          <a:noFill/>
        </p:spPr>
      </p:pic>
      <p:pic>
        <p:nvPicPr>
          <p:cNvPr id="94212" name="Picture 4" descr="VDQI Book Cover">
            <a:hlinkClick r:id="rId4"/>
          </p:cNvPr>
          <p:cNvPicPr>
            <a:picLocks noChangeAspect="1" noChangeArrowheads="1"/>
          </p:cNvPicPr>
          <p:nvPr/>
        </p:nvPicPr>
        <p:blipFill>
          <a:blip r:embed="rId5" cstate="print"/>
          <a:srcRect/>
          <a:stretch>
            <a:fillRect/>
          </a:stretch>
        </p:blipFill>
        <p:spPr bwMode="auto">
          <a:xfrm>
            <a:off x="323528" y="1340768"/>
            <a:ext cx="2238375" cy="2828925"/>
          </a:xfrm>
          <a:prstGeom prst="rect">
            <a:avLst/>
          </a:prstGeom>
          <a:noFill/>
        </p:spPr>
      </p:pic>
      <p:pic>
        <p:nvPicPr>
          <p:cNvPr id="94214" name="Picture 6" descr="Envisioning Information book cover">
            <a:hlinkClick r:id="rId6"/>
          </p:cNvPr>
          <p:cNvPicPr>
            <a:picLocks noChangeAspect="1" noChangeArrowheads="1"/>
          </p:cNvPicPr>
          <p:nvPr/>
        </p:nvPicPr>
        <p:blipFill>
          <a:blip r:embed="rId7" cstate="print"/>
          <a:srcRect/>
          <a:stretch>
            <a:fillRect/>
          </a:stretch>
        </p:blipFill>
        <p:spPr bwMode="auto">
          <a:xfrm>
            <a:off x="2699792" y="3717032"/>
            <a:ext cx="2160240" cy="2716809"/>
          </a:xfrm>
          <a:prstGeom prst="rect">
            <a:avLst/>
          </a:prstGeom>
          <a:noFill/>
        </p:spPr>
      </p:pic>
      <p:pic>
        <p:nvPicPr>
          <p:cNvPr id="94216" name="Picture 8" descr="book cover">
            <a:hlinkClick r:id="rId8"/>
          </p:cNvPr>
          <p:cNvPicPr>
            <a:picLocks noChangeAspect="1" noChangeArrowheads="1"/>
          </p:cNvPicPr>
          <p:nvPr/>
        </p:nvPicPr>
        <p:blipFill>
          <a:blip r:embed="rId9" cstate="print"/>
          <a:srcRect/>
          <a:stretch>
            <a:fillRect/>
          </a:stretch>
        </p:blipFill>
        <p:spPr bwMode="auto">
          <a:xfrm>
            <a:off x="5004048" y="1484784"/>
            <a:ext cx="2171700" cy="2981326"/>
          </a:xfrm>
          <a:prstGeom prst="rect">
            <a:avLst/>
          </a:prstGeom>
          <a:noFill/>
        </p:spPr>
      </p:pic>
    </p:spTree>
    <p:extLst>
      <p:ext uri="{BB962C8B-B14F-4D97-AF65-F5344CB8AC3E}">
        <p14:creationId xmlns:p14="http://schemas.microsoft.com/office/powerpoint/2010/main" val="1751524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lstStyle/>
          <a:p>
            <a:r>
              <a:rPr lang="en-GB" dirty="0" smtClean="0"/>
              <a:t>You tell me. (Again)</a:t>
            </a:r>
          </a:p>
          <a:p>
            <a:endParaRPr lang="en-GB" dirty="0" smtClean="0"/>
          </a:p>
          <a:p>
            <a:r>
              <a:rPr lang="en-GB" dirty="0" smtClean="0"/>
              <a:t>Nudging questions:</a:t>
            </a:r>
          </a:p>
          <a:p>
            <a:pPr lvl="1"/>
            <a:r>
              <a:rPr lang="en-GB" dirty="0" smtClean="0"/>
              <a:t>What is not a data visualisation? </a:t>
            </a:r>
            <a:endParaRPr lang="en-GB" dirty="0"/>
          </a:p>
          <a:p>
            <a:pPr lvl="1"/>
            <a:r>
              <a:rPr lang="en-GB" dirty="0" smtClean="0"/>
              <a:t>Data visualisation is, or data visualisations are?</a:t>
            </a:r>
          </a:p>
          <a:p>
            <a:pPr lvl="1"/>
            <a:endParaRPr lang="en-GB" dirty="0" smtClean="0"/>
          </a:p>
        </p:txBody>
      </p:sp>
    </p:spTree>
    <p:extLst>
      <p:ext uri="{BB962C8B-B14F-4D97-AF65-F5344CB8AC3E}">
        <p14:creationId xmlns:p14="http://schemas.microsoft.com/office/powerpoint/2010/main" val="37542012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GB" dirty="0" smtClean="0"/>
              <a:t>…the development and consistent application of rules for mapping between data and graphics.</a:t>
            </a:r>
          </a:p>
          <a:p>
            <a:pPr marL="514350" indent="-514350">
              <a:buFont typeface="+mj-lt"/>
              <a:buAutoNum type="arabicPeriod"/>
            </a:pPr>
            <a:r>
              <a:rPr lang="en-GB" dirty="0" smtClean="0"/>
              <a:t>(equivalently) .</a:t>
            </a:r>
            <a:r>
              <a:rPr lang="en-GB" dirty="0"/>
              <a:t>.. using quantitative (statistical) data as </a:t>
            </a:r>
            <a:r>
              <a:rPr lang="en-GB" i="1" dirty="0"/>
              <a:t>instructions</a:t>
            </a:r>
            <a:r>
              <a:rPr lang="en-GB" dirty="0"/>
              <a:t> for the production of </a:t>
            </a:r>
            <a:r>
              <a:rPr lang="en-GB" dirty="0" smtClean="0"/>
              <a:t>images.</a:t>
            </a:r>
            <a:endParaRPr lang="en-GB" dirty="0"/>
          </a:p>
          <a:p>
            <a:endParaRPr lang="en-GB" sz="2400" dirty="0" smtClean="0"/>
          </a:p>
          <a:p>
            <a:r>
              <a:rPr lang="en-GB" sz="2400" dirty="0" smtClean="0"/>
              <a:t>A </a:t>
            </a:r>
            <a:r>
              <a:rPr lang="en-GB" sz="2400" i="1" dirty="0" smtClean="0"/>
              <a:t>necessary</a:t>
            </a:r>
            <a:r>
              <a:rPr lang="en-GB" sz="2400" dirty="0" smtClean="0"/>
              <a:t> condition for something to be a data visualisation; but not a </a:t>
            </a:r>
            <a:r>
              <a:rPr lang="en-GB" sz="2400" i="1" dirty="0" smtClean="0"/>
              <a:t>sufficient</a:t>
            </a:r>
            <a:r>
              <a:rPr lang="en-GB" sz="2400" dirty="0" smtClean="0"/>
              <a:t> condition for something to be a good data visualisation</a:t>
            </a:r>
            <a:endParaRPr lang="en-GB" sz="2400" dirty="0"/>
          </a:p>
        </p:txBody>
      </p:sp>
    </p:spTree>
    <p:extLst>
      <p:ext uri="{BB962C8B-B14F-4D97-AF65-F5344CB8AC3E}">
        <p14:creationId xmlns:p14="http://schemas.microsoft.com/office/powerpoint/2010/main" val="16783393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14" name="Content Placeholder 2"/>
          <p:cNvSpPr>
            <a:spLocks noGrp="1"/>
          </p:cNvSpPr>
          <p:nvPr>
            <p:ph idx="1"/>
          </p:nvPr>
        </p:nvSpPr>
        <p:spPr>
          <a:xfrm>
            <a:off x="457200" y="1600200"/>
            <a:ext cx="8229600" cy="4525963"/>
          </a:xfrm>
        </p:spPr>
        <p:txBody>
          <a:bodyPr/>
          <a:lstStyle/>
          <a:p>
            <a:r>
              <a:rPr lang="en-GB" dirty="0" smtClean="0"/>
              <a:t>Three different skill sets</a:t>
            </a:r>
          </a:p>
          <a:p>
            <a:r>
              <a:rPr lang="en-GB" dirty="0" smtClean="0"/>
              <a:t>Three different mind sets</a:t>
            </a:r>
          </a:p>
          <a:p>
            <a:endParaRPr lang="en-GB" dirty="0"/>
          </a:p>
          <a:p>
            <a:r>
              <a:rPr lang="en-GB" dirty="0" smtClean="0"/>
              <a:t>What are they?</a:t>
            </a:r>
            <a:endParaRPr lang="en-GB" dirty="0"/>
          </a:p>
        </p:txBody>
      </p:sp>
    </p:spTree>
    <p:extLst>
      <p:ext uri="{BB962C8B-B14F-4D97-AF65-F5344CB8AC3E}">
        <p14:creationId xmlns:p14="http://schemas.microsoft.com/office/powerpoint/2010/main" val="4253625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Guiding Principles</a:t>
            </a:r>
            <a:br>
              <a:rPr lang="en-GB" dirty="0" smtClean="0"/>
            </a:br>
            <a:r>
              <a:rPr lang="en-GB" dirty="0" smtClean="0"/>
              <a:t> and Structure </a:t>
            </a:r>
            <a:br>
              <a:rPr lang="en-GB" dirty="0" smtClean="0"/>
            </a:br>
            <a:r>
              <a:rPr lang="en-GB" dirty="0" smtClean="0"/>
              <a:t>of this workshop</a:t>
            </a:r>
            <a:endParaRPr lang="en-GB" dirty="0"/>
          </a:p>
        </p:txBody>
      </p:sp>
      <p:sp>
        <p:nvSpPr>
          <p:cNvPr id="6" name="Isosceles Triangle 5"/>
          <p:cNvSpPr/>
          <p:nvPr/>
        </p:nvSpPr>
        <p:spPr>
          <a:xfrm>
            <a:off x="899592" y="1916832"/>
            <a:ext cx="6984776" cy="3960440"/>
          </a:xfrm>
          <a:prstGeom prst="triangl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p:cNvSpPr/>
          <p:nvPr/>
        </p:nvSpPr>
        <p:spPr>
          <a:xfrm>
            <a:off x="3203848" y="1916832"/>
            <a:ext cx="2376264" cy="1368152"/>
          </a:xfrm>
          <a:prstGeom prst="triangl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611560" y="3284984"/>
            <a:ext cx="820891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94331" y="2420888"/>
            <a:ext cx="1826141" cy="738664"/>
          </a:xfrm>
          <a:prstGeom prst="rect">
            <a:avLst/>
          </a:prstGeom>
          <a:noFill/>
        </p:spPr>
        <p:txBody>
          <a:bodyPr wrap="none" rtlCol="0">
            <a:spAutoFit/>
          </a:bodyPr>
          <a:lstStyle/>
          <a:p>
            <a:r>
              <a:rPr lang="en-GB" sz="2400" b="1" dirty="0" smtClean="0"/>
              <a:t>Theoretical</a:t>
            </a:r>
          </a:p>
          <a:p>
            <a:r>
              <a:rPr lang="en-GB" i="1" dirty="0" smtClean="0"/>
              <a:t>Why? What?</a:t>
            </a:r>
            <a:endParaRPr lang="en-GB" i="1" dirty="0"/>
          </a:p>
        </p:txBody>
      </p:sp>
      <p:sp>
        <p:nvSpPr>
          <p:cNvPr id="10" name="TextBox 9"/>
          <p:cNvSpPr txBox="1"/>
          <p:nvPr/>
        </p:nvSpPr>
        <p:spPr>
          <a:xfrm>
            <a:off x="7092280" y="3429000"/>
            <a:ext cx="1728192" cy="738664"/>
          </a:xfrm>
          <a:prstGeom prst="rect">
            <a:avLst/>
          </a:prstGeom>
          <a:noFill/>
        </p:spPr>
        <p:txBody>
          <a:bodyPr wrap="square" rtlCol="0">
            <a:spAutoFit/>
          </a:bodyPr>
          <a:lstStyle/>
          <a:p>
            <a:r>
              <a:rPr lang="en-GB" sz="2400" b="1" dirty="0" smtClean="0"/>
              <a:t>Practical</a:t>
            </a:r>
          </a:p>
          <a:p>
            <a:r>
              <a:rPr lang="en-GB" i="1" dirty="0" smtClean="0"/>
              <a:t>How?</a:t>
            </a:r>
            <a:endParaRPr lang="en-GB" i="1" dirty="0" smtClean="0"/>
          </a:p>
        </p:txBody>
      </p:sp>
      <p:sp>
        <p:nvSpPr>
          <p:cNvPr id="3" name="Rounded Rectangle 2"/>
          <p:cNvSpPr/>
          <p:nvPr/>
        </p:nvSpPr>
        <p:spPr>
          <a:xfrm>
            <a:off x="3120987" y="2277609"/>
            <a:ext cx="266429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Day 1: Part 1</a:t>
            </a:r>
            <a:endParaRPr lang="en-GB" dirty="0">
              <a:solidFill>
                <a:schemeClr val="tx1"/>
              </a:solidFill>
            </a:endParaRPr>
          </a:p>
        </p:txBody>
      </p:sp>
      <p:sp>
        <p:nvSpPr>
          <p:cNvPr id="11" name="Rounded Rectangle 10"/>
          <p:cNvSpPr/>
          <p:nvPr/>
        </p:nvSpPr>
        <p:spPr>
          <a:xfrm>
            <a:off x="908468" y="5229200"/>
            <a:ext cx="704790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Day 1: Part 2</a:t>
            </a:r>
            <a:endParaRPr lang="en-GB" dirty="0">
              <a:solidFill>
                <a:schemeClr val="tx1"/>
              </a:solidFill>
            </a:endParaRPr>
          </a:p>
        </p:txBody>
      </p:sp>
      <p:sp>
        <p:nvSpPr>
          <p:cNvPr id="12" name="Rounded Rectangle 11"/>
          <p:cNvSpPr/>
          <p:nvPr/>
        </p:nvSpPr>
        <p:spPr>
          <a:xfrm>
            <a:off x="3207790" y="3200116"/>
            <a:ext cx="1010581" cy="1935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Day 2: Part 1</a:t>
            </a:r>
            <a:endParaRPr lang="en-GB" dirty="0">
              <a:solidFill>
                <a:schemeClr val="tx1"/>
              </a:solidFill>
            </a:endParaRPr>
          </a:p>
        </p:txBody>
      </p:sp>
      <p:sp>
        <p:nvSpPr>
          <p:cNvPr id="14" name="Rounded Rectangle 13"/>
          <p:cNvSpPr/>
          <p:nvPr/>
        </p:nvSpPr>
        <p:spPr>
          <a:xfrm>
            <a:off x="4490619" y="3185567"/>
            <a:ext cx="1010581" cy="1935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Day 2: Part 2</a:t>
            </a:r>
            <a:endParaRPr lang="en-GB" dirty="0">
              <a:solidFill>
                <a:schemeClr val="tx1"/>
              </a:solidFill>
            </a:endParaRPr>
          </a:p>
        </p:txBody>
      </p:sp>
    </p:spTree>
    <p:extLst>
      <p:ext uri="{BB962C8B-B14F-4D97-AF65-F5344CB8AC3E}">
        <p14:creationId xmlns:p14="http://schemas.microsoft.com/office/powerpoint/2010/main" val="3325541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99992" y="2636912"/>
            <a:ext cx="2649503" cy="523220"/>
          </a:xfrm>
          <a:prstGeom prst="rect">
            <a:avLst/>
          </a:prstGeom>
        </p:spPr>
        <p:txBody>
          <a:bodyPr wrap="square">
            <a:spAutoFit/>
          </a:bodyPr>
          <a:lstStyle/>
          <a:p>
            <a:pPr algn="ctr"/>
            <a:r>
              <a:rPr lang="en-GB" sz="2800" dirty="0" smtClean="0"/>
              <a:t>Artist</a:t>
            </a:r>
            <a:endParaRPr lang="en-GB" sz="2800" dirty="0"/>
          </a:p>
        </p:txBody>
      </p:sp>
      <p:sp>
        <p:nvSpPr>
          <p:cNvPr id="12" name="Rectangle 11"/>
          <p:cNvSpPr/>
          <p:nvPr/>
        </p:nvSpPr>
        <p:spPr>
          <a:xfrm>
            <a:off x="1691680" y="2636912"/>
            <a:ext cx="2577495" cy="523220"/>
          </a:xfrm>
          <a:prstGeom prst="rect">
            <a:avLst/>
          </a:prstGeom>
        </p:spPr>
        <p:txBody>
          <a:bodyPr wrap="square">
            <a:spAutoFit/>
          </a:bodyPr>
          <a:lstStyle/>
          <a:p>
            <a:pPr algn="ctr"/>
            <a:r>
              <a:rPr lang="en-GB" sz="2800" dirty="0" smtClean="0"/>
              <a:t>Scientist</a:t>
            </a:r>
            <a:endParaRPr lang="en-GB" sz="2800" dirty="0"/>
          </a:p>
        </p:txBody>
      </p:sp>
      <p:sp>
        <p:nvSpPr>
          <p:cNvPr id="13" name="Rectangle 12"/>
          <p:cNvSpPr/>
          <p:nvPr/>
        </p:nvSpPr>
        <p:spPr>
          <a:xfrm>
            <a:off x="3131840" y="4698722"/>
            <a:ext cx="2649503" cy="523220"/>
          </a:xfrm>
          <a:prstGeom prst="rect">
            <a:avLst/>
          </a:prstGeom>
        </p:spPr>
        <p:txBody>
          <a:bodyPr wrap="square">
            <a:spAutoFit/>
          </a:bodyPr>
          <a:lstStyle/>
          <a:p>
            <a:pPr algn="ctr"/>
            <a:r>
              <a:rPr lang="en-GB" sz="2800" dirty="0" smtClean="0"/>
              <a:t>Engineer</a:t>
            </a:r>
            <a:endParaRPr lang="en-GB" sz="2800" dirty="0"/>
          </a:p>
        </p:txBody>
      </p:sp>
    </p:spTree>
    <p:extLst>
      <p:ext uri="{BB962C8B-B14F-4D97-AF65-F5344CB8AC3E}">
        <p14:creationId xmlns:p14="http://schemas.microsoft.com/office/powerpoint/2010/main" val="2548451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t>The Engineer must have broad shoulders</a:t>
            </a:r>
            <a:endParaRPr lang="en-GB" dirty="0"/>
          </a:p>
        </p:txBody>
      </p:sp>
      <p:sp>
        <p:nvSpPr>
          <p:cNvPr id="7" name="Isosceles Triangle 6"/>
          <p:cNvSpPr/>
          <p:nvPr/>
        </p:nvSpPr>
        <p:spPr>
          <a:xfrm>
            <a:off x="3203848" y="2672916"/>
            <a:ext cx="1224136"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1547664" y="3717032"/>
            <a:ext cx="576064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47711" y="2689935"/>
            <a:ext cx="1296145"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50674" y="2938558"/>
            <a:ext cx="1296144" cy="830997"/>
          </a:xfrm>
          <a:prstGeom prst="rect">
            <a:avLst/>
          </a:prstGeom>
        </p:spPr>
        <p:txBody>
          <a:bodyPr wrap="square">
            <a:spAutoFit/>
          </a:bodyPr>
          <a:lstStyle/>
          <a:p>
            <a:pPr algn="ctr"/>
            <a:r>
              <a:rPr lang="en-GB" sz="4800" dirty="0" smtClean="0"/>
              <a:t>A</a:t>
            </a:r>
            <a:endParaRPr lang="en-GB" sz="4800" dirty="0"/>
          </a:p>
        </p:txBody>
      </p:sp>
      <p:sp>
        <p:nvSpPr>
          <p:cNvPr id="12" name="Rectangle 11"/>
          <p:cNvSpPr/>
          <p:nvPr/>
        </p:nvSpPr>
        <p:spPr>
          <a:xfrm>
            <a:off x="3275856" y="2901325"/>
            <a:ext cx="1045596" cy="830997"/>
          </a:xfrm>
          <a:prstGeom prst="rect">
            <a:avLst/>
          </a:prstGeom>
        </p:spPr>
        <p:txBody>
          <a:bodyPr wrap="square">
            <a:spAutoFit/>
          </a:bodyPr>
          <a:lstStyle/>
          <a:p>
            <a:pPr algn="ctr"/>
            <a:r>
              <a:rPr lang="en-GB" sz="4800" dirty="0" smtClean="0"/>
              <a:t>S</a:t>
            </a:r>
            <a:endParaRPr lang="en-GB" sz="4800" dirty="0"/>
          </a:p>
        </p:txBody>
      </p:sp>
      <p:sp>
        <p:nvSpPr>
          <p:cNvPr id="13" name="Rectangle 12"/>
          <p:cNvSpPr/>
          <p:nvPr/>
        </p:nvSpPr>
        <p:spPr>
          <a:xfrm>
            <a:off x="3203848" y="3789040"/>
            <a:ext cx="2649503" cy="2400657"/>
          </a:xfrm>
          <a:prstGeom prst="rect">
            <a:avLst/>
          </a:prstGeom>
        </p:spPr>
        <p:txBody>
          <a:bodyPr wrap="square">
            <a:spAutoFit/>
          </a:bodyPr>
          <a:lstStyle/>
          <a:p>
            <a:pPr algn="ctr"/>
            <a:r>
              <a:rPr lang="en-GB" sz="15000" dirty="0" smtClean="0"/>
              <a:t>E</a:t>
            </a:r>
            <a:endParaRPr lang="en-GB" sz="15000" dirty="0"/>
          </a:p>
        </p:txBody>
      </p:sp>
    </p:spTree>
    <p:extLst>
      <p:ext uri="{BB962C8B-B14F-4D97-AF65-F5344CB8AC3E}">
        <p14:creationId xmlns:p14="http://schemas.microsoft.com/office/powerpoint/2010/main" val="34114707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0" y="5993091"/>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lying?</a:t>
            </a:r>
            <a:endParaRPr lang="en-GB" dirty="0"/>
          </a:p>
        </p:txBody>
      </p:sp>
      <p:sp>
        <p:nvSpPr>
          <p:cNvPr id="15" name="Content Placeholder 2"/>
          <p:cNvSpPr>
            <a:spLocks noGrp="1"/>
          </p:cNvSpPr>
          <p:nvPr>
            <p:ph idx="1"/>
          </p:nvPr>
        </p:nvSpPr>
        <p:spPr>
          <a:xfrm>
            <a:off x="4572000" y="1600200"/>
            <a:ext cx="4114800" cy="4525963"/>
          </a:xfrm>
        </p:spPr>
        <p:txBody>
          <a:bodyPr>
            <a:normAutofit/>
          </a:bodyPr>
          <a:lstStyle/>
          <a:p>
            <a:pPr lvl="1">
              <a:buNone/>
            </a:pPr>
            <a:r>
              <a:rPr lang="en-GB" dirty="0" smtClean="0"/>
              <a:t>What’s the ‘lie factor’?</a:t>
            </a:r>
          </a:p>
          <a:p>
            <a:pPr lvl="1">
              <a:buNone/>
            </a:pPr>
            <a:r>
              <a:rPr lang="en-GB" dirty="0" smtClean="0"/>
              <a:t>- Edward </a:t>
            </a:r>
            <a:r>
              <a:rPr lang="en-GB" dirty="0" err="1" smtClean="0"/>
              <a:t>Tufte</a:t>
            </a:r>
            <a:endParaRPr lang="en-GB" dirty="0" smtClean="0"/>
          </a:p>
        </p:txBody>
      </p:sp>
      <p:pic>
        <p:nvPicPr>
          <p:cNvPr id="143362" name="Picture 2" descr="File:Lie factor example2.jpg">
            <a:hlinkClick r:id="rId2"/>
          </p:cNvPr>
          <p:cNvPicPr>
            <a:picLocks noChangeAspect="1" noChangeArrowheads="1"/>
          </p:cNvPicPr>
          <p:nvPr/>
        </p:nvPicPr>
        <p:blipFill>
          <a:blip r:embed="rId3" cstate="print"/>
          <a:srcRect/>
          <a:stretch>
            <a:fillRect/>
          </a:stretch>
        </p:blipFill>
        <p:spPr bwMode="auto">
          <a:xfrm>
            <a:off x="1547664" y="1916832"/>
            <a:ext cx="2600325" cy="3867150"/>
          </a:xfrm>
          <a:prstGeom prst="rect">
            <a:avLst/>
          </a:prstGeom>
          <a:noFill/>
        </p:spPr>
      </p:pic>
      <p:sp>
        <p:nvSpPr>
          <p:cNvPr id="16" name="Rectangle 15"/>
          <p:cNvSpPr/>
          <p:nvPr/>
        </p:nvSpPr>
        <p:spPr>
          <a:xfrm>
            <a:off x="5148064" y="2924944"/>
            <a:ext cx="2808312" cy="2585323"/>
          </a:xfrm>
          <a:prstGeom prst="rect">
            <a:avLst/>
          </a:prstGeom>
        </p:spPr>
        <p:txBody>
          <a:bodyPr wrap="square">
            <a:spAutoFit/>
          </a:bodyPr>
          <a:lstStyle/>
          <a:p>
            <a:r>
              <a:rPr lang="en-GB" i="1" dirty="0" smtClean="0"/>
              <a:t>“</a:t>
            </a:r>
          </a:p>
          <a:p>
            <a:r>
              <a:rPr lang="en-GB" i="1" dirty="0" smtClean="0"/>
              <a:t>The representation of numbers, as physically measured on the surface of the graphic itself, should be directly proportional to the quantities represented</a:t>
            </a:r>
          </a:p>
          <a:p>
            <a:pPr algn="r"/>
            <a:r>
              <a:rPr lang="en-GB" i="1" dirty="0" smtClean="0"/>
              <a:t>”</a:t>
            </a:r>
          </a:p>
          <a:p>
            <a:pPr algn="r"/>
            <a:r>
              <a:rPr lang="en-GB" i="1" dirty="0" err="1" smtClean="0"/>
              <a:t>Tufte</a:t>
            </a:r>
            <a:r>
              <a:rPr lang="en-GB" i="1" dirty="0" smtClean="0"/>
              <a:t> 1991</a:t>
            </a:r>
            <a:endParaRPr lang="en-GB" dirty="0"/>
          </a:p>
        </p:txBody>
      </p:sp>
    </p:spTree>
    <p:extLst>
      <p:ext uri="{BB962C8B-B14F-4D97-AF65-F5344CB8AC3E}">
        <p14:creationId xmlns:p14="http://schemas.microsoft.com/office/powerpoint/2010/main" val="35673390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9127" y="5945154"/>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Accurately interpretable?</a:t>
            </a:r>
            <a:endParaRPr lang="en-GB" dirty="0"/>
          </a:p>
        </p:txBody>
      </p:sp>
      <p:sp>
        <p:nvSpPr>
          <p:cNvPr id="15" name="Content Placeholder 2"/>
          <p:cNvSpPr>
            <a:spLocks noGrp="1"/>
          </p:cNvSpPr>
          <p:nvPr>
            <p:ph idx="1"/>
          </p:nvPr>
        </p:nvSpPr>
        <p:spPr>
          <a:xfrm>
            <a:off x="611560" y="5589240"/>
            <a:ext cx="7920880" cy="648072"/>
          </a:xfrm>
        </p:spPr>
        <p:txBody>
          <a:bodyPr>
            <a:normAutofit/>
          </a:bodyPr>
          <a:lstStyle/>
          <a:p>
            <a:pPr lvl="1">
              <a:buNone/>
            </a:pPr>
            <a:r>
              <a:rPr lang="en-GB" sz="1600" dirty="0" smtClean="0">
                <a:hlinkClick r:id="rId2"/>
              </a:rPr>
              <a:t>Cleveland W &amp; McGill R (1985), ‘Graphical Perception and Graphical Methods for Analysing Scientific Data’, </a:t>
            </a:r>
            <a:r>
              <a:rPr lang="en-GB" sz="1600" i="1" dirty="0" smtClean="0">
                <a:hlinkClick r:id="rId2"/>
              </a:rPr>
              <a:t>Science </a:t>
            </a:r>
            <a:r>
              <a:rPr lang="en-GB" sz="1600" dirty="0" smtClean="0">
                <a:hlinkClick r:id="rId2"/>
              </a:rPr>
              <a:t>(229) 4716: 828-833 </a:t>
            </a:r>
            <a:endParaRPr lang="en-GB" sz="1600" dirty="0" smtClean="0"/>
          </a:p>
        </p:txBody>
      </p:sp>
      <p:pic>
        <p:nvPicPr>
          <p:cNvPr id="143364" name="Picture 4" descr="http://www.passionned.com/ranking-of-encoders-by-effectiveness.png">
            <a:hlinkClick r:id="rId3"/>
          </p:cNvPr>
          <p:cNvPicPr>
            <a:picLocks noChangeAspect="1" noChangeArrowheads="1"/>
          </p:cNvPicPr>
          <p:nvPr/>
        </p:nvPicPr>
        <p:blipFill>
          <a:blip r:embed="rId4" cstate="print"/>
          <a:srcRect/>
          <a:stretch>
            <a:fillRect/>
          </a:stretch>
        </p:blipFill>
        <p:spPr bwMode="auto">
          <a:xfrm>
            <a:off x="971600" y="1700808"/>
            <a:ext cx="4732709" cy="3563452"/>
          </a:xfrm>
          <a:prstGeom prst="rect">
            <a:avLst/>
          </a:prstGeom>
          <a:noFill/>
        </p:spPr>
      </p:pic>
      <p:pic>
        <p:nvPicPr>
          <p:cNvPr id="143366" name="Picture 6" descr="http://www.passionned.com/data-visualization-legend-by-ranking-effectiveness.png">
            <a:hlinkClick r:id="rId3"/>
          </p:cNvPr>
          <p:cNvPicPr>
            <a:picLocks noChangeAspect="1" noChangeArrowheads="1"/>
          </p:cNvPicPr>
          <p:nvPr/>
        </p:nvPicPr>
        <p:blipFill>
          <a:blip r:embed="rId5" cstate="print"/>
          <a:srcRect/>
          <a:stretch>
            <a:fillRect/>
          </a:stretch>
        </p:blipFill>
        <p:spPr bwMode="auto">
          <a:xfrm>
            <a:off x="6156176" y="1700808"/>
            <a:ext cx="1944216" cy="3553597"/>
          </a:xfrm>
          <a:prstGeom prst="rect">
            <a:avLst/>
          </a:prstGeom>
          <a:noFill/>
        </p:spPr>
      </p:pic>
    </p:spTree>
    <p:extLst>
      <p:ext uri="{BB962C8B-B14F-4D97-AF65-F5344CB8AC3E}">
        <p14:creationId xmlns:p14="http://schemas.microsoft.com/office/powerpoint/2010/main" val="21040930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9127" y="5927399"/>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Sensible?</a:t>
            </a:r>
            <a:endParaRPr lang="en-GB" dirty="0"/>
          </a:p>
        </p:txBody>
      </p:sp>
      <p:graphicFrame>
        <p:nvGraphicFramePr>
          <p:cNvPr id="17" name="Chart 16"/>
          <p:cNvGraphicFramePr/>
          <p:nvPr/>
        </p:nvGraphicFramePr>
        <p:xfrm>
          <a:off x="1619672" y="2060848"/>
          <a:ext cx="6192688" cy="3528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36782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0" y="5965019"/>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GB" sz="4400" dirty="0" smtClean="0">
                <a:latin typeface="+mj-lt"/>
                <a:ea typeface="+mj-ea"/>
                <a:cs typeface="+mj-cs"/>
              </a:rPr>
              <a:t>Visualisations </a:t>
            </a:r>
          </a:p>
          <a:p>
            <a:pPr marL="0" marR="0" lvl="0" indent="0" algn="ctr" defTabSz="914400" rtl="0" eaLnBrk="1" fontAlgn="auto" latinLnBrk="0" hangingPunct="1">
              <a:lnSpc>
                <a:spcPct val="100000"/>
              </a:lnSpc>
              <a:spcBef>
                <a:spcPct val="0"/>
              </a:spcBef>
              <a:spcAft>
                <a:spcPts val="0"/>
              </a:spcAft>
              <a:buClrTx/>
              <a:buSzTx/>
              <a:buFontTx/>
              <a:buNone/>
              <a:tabLst/>
              <a:defRPr/>
            </a:pPr>
            <a:r>
              <a:rPr lang="en-GB" sz="4400" dirty="0" smtClean="0">
                <a:latin typeface="+mj-lt"/>
                <a:ea typeface="+mj-ea"/>
                <a:cs typeface="+mj-cs"/>
              </a:rPr>
              <a:t>and colour</a:t>
            </a:r>
            <a:endParaRPr kumimoji="0" lang="en-GB"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8" name="Picture 2" descr="http://i2.wp.com/dustn.tv/wp-content/uploads/2012/07/color-communication-guide.png?resize=610%2C1074">
            <a:hlinkClick r:id="rId2"/>
          </p:cNvPr>
          <p:cNvPicPr>
            <a:picLocks noChangeAspect="1" noChangeArrowheads="1"/>
          </p:cNvPicPr>
          <p:nvPr/>
        </p:nvPicPr>
        <p:blipFill>
          <a:blip r:embed="rId3" cstate="print"/>
          <a:srcRect/>
          <a:stretch>
            <a:fillRect/>
          </a:stretch>
        </p:blipFill>
        <p:spPr bwMode="auto">
          <a:xfrm>
            <a:off x="3491880" y="1772816"/>
            <a:ext cx="2415683" cy="4253187"/>
          </a:xfrm>
          <a:prstGeom prst="rect">
            <a:avLst/>
          </a:prstGeom>
          <a:noFill/>
        </p:spPr>
      </p:pic>
    </p:spTree>
    <p:extLst>
      <p:ext uri="{BB962C8B-B14F-4D97-AF65-F5344CB8AC3E}">
        <p14:creationId xmlns:p14="http://schemas.microsoft.com/office/powerpoint/2010/main" val="35307626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7904" y="5959793"/>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395536" y="2852936"/>
            <a:ext cx="8229600" cy="1143000"/>
          </a:xfrm>
        </p:spPr>
        <p:txBody>
          <a:bodyPr/>
          <a:lstStyle/>
          <a:p>
            <a:r>
              <a:rPr lang="en-GB" b="1" dirty="0" smtClean="0">
                <a:solidFill>
                  <a:srgbClr val="002060"/>
                </a:solidFill>
              </a:rPr>
              <a:t>Why is </a:t>
            </a:r>
            <a:r>
              <a:rPr lang="en-GB" b="1" dirty="0" err="1" smtClean="0">
                <a:solidFill>
                  <a:srgbClr val="002060"/>
                </a:solidFill>
              </a:rPr>
              <a:t>Facebook</a:t>
            </a:r>
            <a:r>
              <a:rPr lang="en-GB" b="1" dirty="0" smtClean="0">
                <a:solidFill>
                  <a:srgbClr val="002060"/>
                </a:solidFill>
              </a:rPr>
              <a:t> blue?</a:t>
            </a:r>
            <a:endParaRPr lang="en-GB" b="1" dirty="0">
              <a:solidFill>
                <a:srgbClr val="002060"/>
              </a:solidFill>
            </a:endParaRPr>
          </a:p>
        </p:txBody>
      </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accessibility</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5501733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18021" y="5935054"/>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6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appropriateness</a:t>
            </a:r>
            <a:r>
              <a:rPr kumimoji="0" lang="en-GB" sz="4400" b="0" i="0" u="none" strike="noStrike" kern="1200" cap="none" spc="0" normalizeH="0" noProof="0" dirty="0" smtClean="0">
                <a:ln>
                  <a:noFill/>
                </a:ln>
                <a:solidFill>
                  <a:schemeClr val="tx1"/>
                </a:solidFill>
                <a:effectLst/>
                <a:uLnTx/>
                <a:uFillTx/>
                <a:latin typeface="+mj-lt"/>
                <a:ea typeface="+mj-ea"/>
                <a:cs typeface="+mj-cs"/>
              </a:rPr>
              <a: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noProof="0" dirty="0" smtClean="0">
                <a:ln>
                  <a:noFill/>
                </a:ln>
                <a:solidFill>
                  <a:schemeClr val="tx1"/>
                </a:solidFill>
                <a:effectLst/>
                <a:uLnTx/>
                <a:uFillTx/>
                <a:latin typeface="+mj-lt"/>
                <a:ea typeface="+mj-ea"/>
                <a:cs typeface="+mj-cs"/>
              </a:rPr>
              <a:t>to variables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2339752" y="2564904"/>
            <a:ext cx="720080"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059832" y="2564904"/>
            <a:ext cx="720080" cy="108012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779912" y="2564904"/>
            <a:ext cx="720080" cy="108012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4499992" y="2564904"/>
            <a:ext cx="720080" cy="10801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220072" y="2564904"/>
            <a:ext cx="720080" cy="10801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940152" y="2564904"/>
            <a:ext cx="720080" cy="1080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2339752" y="4077072"/>
            <a:ext cx="720080" cy="10801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3059832" y="4077072"/>
            <a:ext cx="720080" cy="10801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3779912" y="4077072"/>
            <a:ext cx="720080" cy="10801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4499992" y="4077072"/>
            <a:ext cx="720080" cy="10801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5220072" y="4077072"/>
            <a:ext cx="72008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5940152" y="4077072"/>
            <a:ext cx="720080"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54799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V="1">
            <a:off x="4644008" y="1484784"/>
            <a:ext cx="0" cy="3672408"/>
          </a:xfrm>
          <a:prstGeom prst="line">
            <a:avLst/>
          </a:prstGeom>
          <a:ln w="381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Circles and Squares:</a:t>
            </a:r>
            <a:br>
              <a:rPr lang="en-GB" dirty="0" smtClean="0"/>
            </a:br>
            <a:r>
              <a:rPr lang="en-GB" dirty="0" smtClean="0"/>
              <a:t>A </a:t>
            </a:r>
            <a:r>
              <a:rPr lang="en-GB" dirty="0" err="1" smtClean="0"/>
              <a:t>faultline</a:t>
            </a:r>
            <a:r>
              <a:rPr lang="en-GB" dirty="0" smtClean="0"/>
              <a:t>?</a:t>
            </a:r>
            <a:endParaRPr lang="en-GB" dirty="0"/>
          </a:p>
        </p:txBody>
      </p:sp>
      <p:graphicFrame>
        <p:nvGraphicFramePr>
          <p:cNvPr id="12" name="Content Placeholder 11"/>
          <p:cNvGraphicFramePr>
            <a:graphicFrameLocks noGrp="1"/>
          </p:cNvGraphicFramePr>
          <p:nvPr>
            <p:ph idx="1"/>
          </p:nvPr>
        </p:nvGraphicFramePr>
        <p:xfrm>
          <a:off x="1115616" y="2492896"/>
          <a:ext cx="2098576" cy="1679064"/>
        </p:xfrm>
        <a:graphic>
          <a:graphicData uri="http://schemas.openxmlformats.org/drawingml/2006/table">
            <a:tbl>
              <a:tblPr firstRow="1" bandRow="1">
                <a:tableStyleId>{5C22544A-7EE6-4342-B048-85BDC9FD1C3A}</a:tableStyleId>
              </a:tblPr>
              <a:tblGrid>
                <a:gridCol w="524644"/>
                <a:gridCol w="524644"/>
                <a:gridCol w="524644"/>
                <a:gridCol w="524644"/>
              </a:tblGrid>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bl>
          </a:graphicData>
        </a:graphic>
      </p:graphicFrame>
      <p:grpSp>
        <p:nvGrpSpPr>
          <p:cNvPr id="4" name="Group 13"/>
          <p:cNvGrpSpPr/>
          <p:nvPr/>
        </p:nvGrpSpPr>
        <p:grpSpPr>
          <a:xfrm>
            <a:off x="3707904" y="5229200"/>
            <a:ext cx="1800200" cy="1362508"/>
            <a:chOff x="1547664" y="1556792"/>
            <a:chExt cx="5616624" cy="4646131"/>
          </a:xfrm>
        </p:grpSpPr>
        <p:sp>
          <p:nvSpPr>
            <p:cNvPr id="5" name="Isosceles Triangle 4"/>
            <p:cNvSpPr/>
            <p:nvPr/>
          </p:nvSpPr>
          <p:spPr>
            <a:xfrm>
              <a:off x="1547664" y="1628801"/>
              <a:ext cx="2880318" cy="208823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2" y="1556792"/>
              <a:ext cx="2649504" cy="2413881"/>
            </a:xfrm>
            <a:prstGeom prst="rect">
              <a:avLst/>
            </a:prstGeom>
          </p:spPr>
          <p:txBody>
            <a:bodyPr wrap="square">
              <a:spAutoFit/>
            </a:bodyPr>
            <a:lstStyle/>
            <a:p>
              <a:pPr algn="ctr"/>
              <a:r>
                <a:rPr lang="en-GB" sz="4000" dirty="0" smtClean="0"/>
                <a:t>A</a:t>
              </a:r>
              <a:endParaRPr lang="en-GB" sz="4000" dirty="0"/>
            </a:p>
          </p:txBody>
        </p:sp>
        <p:sp>
          <p:nvSpPr>
            <p:cNvPr id="9" name="Rectangle 8"/>
            <p:cNvSpPr/>
            <p:nvPr/>
          </p:nvSpPr>
          <p:spPr>
            <a:xfrm>
              <a:off x="1763690" y="1556792"/>
              <a:ext cx="2577494" cy="2413881"/>
            </a:xfrm>
            <a:prstGeom prst="rect">
              <a:avLst/>
            </a:prstGeom>
          </p:spPr>
          <p:txBody>
            <a:bodyPr wrap="square">
              <a:spAutoFit/>
            </a:bodyPr>
            <a:lstStyle/>
            <a:p>
              <a:pPr algn="ctr"/>
              <a:r>
                <a:rPr lang="en-GB" sz="4000" dirty="0" smtClean="0"/>
                <a:t>S</a:t>
              </a:r>
              <a:endParaRPr lang="en-GB" sz="4000" dirty="0"/>
            </a:p>
          </p:txBody>
        </p:sp>
        <p:sp>
          <p:nvSpPr>
            <p:cNvPr id="10" name="Rectangle 9"/>
            <p:cNvSpPr/>
            <p:nvPr/>
          </p:nvSpPr>
          <p:spPr>
            <a:xfrm>
              <a:off x="3203854" y="3789043"/>
              <a:ext cx="2649504" cy="2413880"/>
            </a:xfrm>
            <a:prstGeom prst="rect">
              <a:avLst/>
            </a:prstGeom>
          </p:spPr>
          <p:txBody>
            <a:bodyPr wrap="square">
              <a:spAutoFit/>
            </a:bodyPr>
            <a:lstStyle/>
            <a:p>
              <a:pPr algn="ctr"/>
              <a:r>
                <a:rPr lang="en-GB" sz="4000" dirty="0" smtClean="0">
                  <a:solidFill>
                    <a:schemeClr val="tx1">
                      <a:lumMod val="50000"/>
                      <a:lumOff val="50000"/>
                    </a:schemeClr>
                  </a:solidFill>
                </a:rPr>
                <a:t>E</a:t>
              </a:r>
              <a:endParaRPr lang="en-GB" sz="4000" dirty="0">
                <a:solidFill>
                  <a:schemeClr val="tx1">
                    <a:lumMod val="50000"/>
                    <a:lumOff val="50000"/>
                  </a:schemeClr>
                </a:solidFill>
              </a:endParaRPr>
            </a:p>
          </p:txBody>
        </p:sp>
      </p:grpSp>
      <p:sp>
        <p:nvSpPr>
          <p:cNvPr id="13" name="Oval 12"/>
          <p:cNvSpPr/>
          <p:nvPr/>
        </p:nvSpPr>
        <p:spPr>
          <a:xfrm>
            <a:off x="6228184" y="3068960"/>
            <a:ext cx="528059" cy="55206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7164288" y="2420888"/>
            <a:ext cx="384043" cy="3840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7020272" y="3861048"/>
            <a:ext cx="504056" cy="57606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a:stCxn id="13" idx="5"/>
            <a:endCxn id="15" idx="1"/>
          </p:cNvCxnSpPr>
          <p:nvPr/>
        </p:nvCxnSpPr>
        <p:spPr>
          <a:xfrm>
            <a:off x="6678910" y="3540174"/>
            <a:ext cx="415179" cy="405237"/>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a:endCxn id="13" idx="7"/>
          </p:cNvCxnSpPr>
          <p:nvPr/>
        </p:nvCxnSpPr>
        <p:spPr>
          <a:xfrm flipH="1">
            <a:off x="6678910" y="2748689"/>
            <a:ext cx="541620" cy="4011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561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Management</a:t>
            </a:r>
            <a:endParaRPr lang="en-GB" dirty="0"/>
          </a:p>
        </p:txBody>
      </p:sp>
      <p:sp>
        <p:nvSpPr>
          <p:cNvPr id="3" name="Content Placeholder 2"/>
          <p:cNvSpPr>
            <a:spLocks noGrp="1"/>
          </p:cNvSpPr>
          <p:nvPr>
            <p:ph idx="1"/>
          </p:nvPr>
        </p:nvSpPr>
        <p:spPr/>
        <p:txBody>
          <a:bodyPr/>
          <a:lstStyle/>
          <a:p>
            <a:r>
              <a:rPr lang="en-GB" dirty="0" smtClean="0"/>
              <a:t>Very important</a:t>
            </a:r>
          </a:p>
          <a:p>
            <a:r>
              <a:rPr lang="en-GB" dirty="0" smtClean="0"/>
              <a:t>Useful things to know</a:t>
            </a:r>
          </a:p>
          <a:p>
            <a:pPr lvl="1"/>
            <a:r>
              <a:rPr lang="en-GB" dirty="0" smtClean="0"/>
              <a:t>Importing from plain text</a:t>
            </a:r>
          </a:p>
          <a:p>
            <a:pPr lvl="1"/>
            <a:r>
              <a:rPr lang="en-GB" dirty="0" smtClean="0"/>
              <a:t>Importing from web tables</a:t>
            </a:r>
          </a:p>
          <a:p>
            <a:pPr lvl="1"/>
            <a:r>
              <a:rPr lang="en-GB" dirty="0" smtClean="0"/>
              <a:t>Exporting</a:t>
            </a:r>
          </a:p>
          <a:p>
            <a:pPr lvl="1"/>
            <a:r>
              <a:rPr lang="en-GB" dirty="0" smtClean="0"/>
              <a:t>Cleaning</a:t>
            </a:r>
          </a:p>
          <a:p>
            <a:pPr lvl="1"/>
            <a:r>
              <a:rPr lang="en-GB" dirty="0" smtClean="0"/>
              <a:t>Formatting</a:t>
            </a:r>
          </a:p>
          <a:p>
            <a:pPr lvl="1"/>
            <a:r>
              <a:rPr lang="en-GB" dirty="0" smtClean="0"/>
              <a:t>Rearranging Data</a:t>
            </a:r>
            <a:endParaRPr lang="en-GB" dirty="0"/>
          </a:p>
        </p:txBody>
      </p:sp>
      <p:grpSp>
        <p:nvGrpSpPr>
          <p:cNvPr id="4" name="Group 13"/>
          <p:cNvGrpSpPr/>
          <p:nvPr/>
        </p:nvGrpSpPr>
        <p:grpSpPr>
          <a:xfrm>
            <a:off x="7973120"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Tree>
    <p:extLst>
      <p:ext uri="{BB962C8B-B14F-4D97-AF65-F5344CB8AC3E}">
        <p14:creationId xmlns:p14="http://schemas.microsoft.com/office/powerpoint/2010/main" val="3187277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Approach for this workshop</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INTERRUPTIONS are fine</a:t>
            </a:r>
          </a:p>
          <a:p>
            <a:r>
              <a:rPr lang="en-GB" dirty="0" smtClean="0"/>
              <a:t>Talking concentrated in the first half of the first day</a:t>
            </a:r>
            <a:endParaRPr lang="en-GB" dirty="0" smtClean="0"/>
          </a:p>
          <a:p>
            <a:endParaRPr lang="en-GB" dirty="0"/>
          </a:p>
          <a:p>
            <a:r>
              <a:rPr lang="en-GB" dirty="0" smtClean="0"/>
              <a:t>Approach to the </a:t>
            </a:r>
            <a:r>
              <a:rPr lang="en-GB" dirty="0" err="1" smtClean="0"/>
              <a:t>practicals</a:t>
            </a:r>
            <a:r>
              <a:rPr lang="en-GB" dirty="0" smtClean="0"/>
              <a:t>:</a:t>
            </a:r>
          </a:p>
          <a:p>
            <a:pPr lvl="1"/>
            <a:r>
              <a:rPr lang="en-GB" dirty="0" smtClean="0"/>
              <a:t>Organic: if it’s useful and there’s time, keep going</a:t>
            </a:r>
          </a:p>
          <a:p>
            <a:pPr lvl="1"/>
            <a:r>
              <a:rPr lang="en-GB" dirty="0" smtClean="0"/>
              <a:t>Frequent feedback: check in with the group every </a:t>
            </a:r>
            <a:r>
              <a:rPr lang="en-GB" dirty="0" smtClean="0"/>
              <a:t>10 or so minutes</a:t>
            </a:r>
            <a:endParaRPr lang="en-GB" dirty="0" smtClean="0"/>
          </a:p>
          <a:p>
            <a:pPr lvl="1"/>
            <a:r>
              <a:rPr lang="en-GB" dirty="0" smtClean="0"/>
              <a:t>Nobody left behind</a:t>
            </a:r>
          </a:p>
          <a:p>
            <a:pPr lvl="1"/>
            <a:r>
              <a:rPr lang="en-GB" dirty="0" smtClean="0"/>
              <a:t>Learning </a:t>
            </a:r>
            <a:r>
              <a:rPr lang="en-GB" dirty="0" smtClean="0"/>
              <a:t>as teaching; teaching as learning</a:t>
            </a:r>
          </a:p>
          <a:p>
            <a:pPr marL="457200" lvl="1" indent="0">
              <a:buNone/>
            </a:pPr>
            <a:endParaRPr lang="en-GB" dirty="0" smtClean="0"/>
          </a:p>
          <a:p>
            <a:pPr lvl="1"/>
            <a:endParaRPr lang="en-GB" dirty="0" smtClean="0"/>
          </a:p>
        </p:txBody>
      </p:sp>
    </p:spTree>
    <p:extLst>
      <p:ext uri="{BB962C8B-B14F-4D97-AF65-F5344CB8AC3E}">
        <p14:creationId xmlns:p14="http://schemas.microsoft.com/office/powerpoint/2010/main" val="15975382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Tidy Data</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Database theory</a:t>
            </a:r>
          </a:p>
          <a:p>
            <a:endParaRPr lang="en-GB" dirty="0" smtClean="0"/>
          </a:p>
          <a:p>
            <a:r>
              <a:rPr lang="en-GB" dirty="0" smtClean="0"/>
              <a:t>Can we distinguish parts of a table into:</a:t>
            </a:r>
          </a:p>
          <a:p>
            <a:pPr lvl="1"/>
            <a:r>
              <a:rPr lang="en-GB" dirty="0" smtClean="0"/>
              <a:t>Keys</a:t>
            </a:r>
          </a:p>
          <a:p>
            <a:pPr lvl="2"/>
            <a:r>
              <a:rPr lang="en-GB" dirty="0" smtClean="0"/>
              <a:t>Something that uniquely identifies an observation</a:t>
            </a:r>
          </a:p>
          <a:p>
            <a:pPr lvl="1"/>
            <a:r>
              <a:rPr lang="en-GB" dirty="0" smtClean="0"/>
              <a:t>Variables</a:t>
            </a:r>
          </a:p>
          <a:p>
            <a:pPr lvl="2"/>
            <a:r>
              <a:rPr lang="en-GB" dirty="0" smtClean="0"/>
              <a:t>Something that we measure when we make observations</a:t>
            </a:r>
          </a:p>
          <a:p>
            <a:pPr lvl="1"/>
            <a:r>
              <a:rPr lang="en-GB" dirty="0" smtClean="0"/>
              <a:t>Values</a:t>
            </a:r>
          </a:p>
          <a:p>
            <a:pPr lvl="2"/>
            <a:r>
              <a:rPr lang="en-GB" dirty="0" smtClean="0"/>
              <a:t>The result of measuring a specific variable in a specific observation</a:t>
            </a:r>
          </a:p>
          <a:p>
            <a:endParaRPr lang="en-GB" dirty="0" smtClean="0"/>
          </a:p>
          <a:p>
            <a:pPr marL="457200" lvl="1" indent="0">
              <a:buNone/>
            </a:pPr>
            <a:endParaRPr lang="en-GB" dirty="0"/>
          </a:p>
          <a:p>
            <a:pPr marL="457200" lvl="1" indent="0">
              <a:buNone/>
            </a:pPr>
            <a:r>
              <a:rPr lang="en-GB" dirty="0" smtClean="0"/>
              <a:t>	</a:t>
            </a:r>
            <a:endParaRPr lang="en-GB" dirty="0"/>
          </a:p>
        </p:txBody>
      </p:sp>
      <p:grpSp>
        <p:nvGrpSpPr>
          <p:cNvPr id="4" name="Group 13"/>
          <p:cNvGrpSpPr/>
          <p:nvPr/>
        </p:nvGrpSpPr>
        <p:grpSpPr>
          <a:xfrm>
            <a:off x="-3034" y="6007475"/>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Tree>
    <p:extLst>
      <p:ext uri="{BB962C8B-B14F-4D97-AF65-F5344CB8AC3E}">
        <p14:creationId xmlns:p14="http://schemas.microsoft.com/office/powerpoint/2010/main" val="42374893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Height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Condition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Weight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9211" y="5919473"/>
            <a:ext cx="1152128" cy="938527"/>
            <a:chOff x="1547664" y="1478789"/>
            <a:chExt cx="5616623" cy="4698512"/>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70972" y="1478789"/>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What are the keys, variables, and values?</a:t>
            </a:r>
          </a:p>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spTree>
    <p:extLst>
      <p:ext uri="{BB962C8B-B14F-4D97-AF65-F5344CB8AC3E}">
        <p14:creationId xmlns:p14="http://schemas.microsoft.com/office/powerpoint/2010/main" val="38521517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Height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Condition</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Weight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1" name="Up Arrow Callout 10"/>
          <p:cNvSpPr/>
          <p:nvPr/>
        </p:nvSpPr>
        <p:spPr>
          <a:xfrm>
            <a:off x="1989572" y="4581128"/>
            <a:ext cx="2592288" cy="1152128"/>
          </a:xfrm>
          <a:prstGeom prst="up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Keys</a:t>
            </a:r>
            <a:endParaRPr lang="en-GB" dirty="0"/>
          </a:p>
        </p:txBody>
      </p:sp>
      <p:sp>
        <p:nvSpPr>
          <p:cNvPr id="14" name="Down Arrow Callout 13"/>
          <p:cNvSpPr/>
          <p:nvPr/>
        </p:nvSpPr>
        <p:spPr>
          <a:xfrm>
            <a:off x="4860032" y="2492896"/>
            <a:ext cx="2376264" cy="576064"/>
          </a:xfrm>
          <a:prstGeom prst="down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Variables</a:t>
            </a:r>
            <a:endParaRPr lang="en-GB" dirty="0"/>
          </a:p>
        </p:txBody>
      </p:sp>
      <p:sp>
        <p:nvSpPr>
          <p:cNvPr id="15" name="Rounded Rectangle 14"/>
          <p:cNvSpPr/>
          <p:nvPr/>
        </p:nvSpPr>
        <p:spPr>
          <a:xfrm>
            <a:off x="4788024" y="3645024"/>
            <a:ext cx="2448272" cy="792088"/>
          </a:xfrm>
          <a:prstGeom prst="roundRect">
            <a:avLst/>
          </a:prstGeom>
          <a:solidFill>
            <a:schemeClr val="bg1">
              <a:lumMod val="65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smtClean="0">
                <a:solidFill>
                  <a:srgbClr val="FF0000"/>
                </a:solidFill>
                <a:effectLst>
                  <a:outerShdw blurRad="38100" dist="38100" dir="2700000" algn="tl">
                    <a:srgbClr val="000000">
                      <a:alpha val="43137"/>
                    </a:srgbClr>
                  </a:outerShdw>
                </a:effectLst>
              </a:rPr>
              <a:t>Values</a:t>
            </a:r>
            <a:endParaRPr lang="en-GB"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7177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Keys: Unique identifiers of observations</a:t>
            </a:r>
            <a:endParaRPr lang="en-GB" dirty="0"/>
          </a:p>
        </p:txBody>
      </p:sp>
      <p:grpSp>
        <p:nvGrpSpPr>
          <p:cNvPr id="4" name="Group 13"/>
          <p:cNvGrpSpPr/>
          <p:nvPr/>
        </p:nvGrpSpPr>
        <p:grpSpPr>
          <a:xfrm>
            <a:off x="-14356"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5871397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Keys: Unique identifiers of observations</a:t>
            </a:r>
            <a:endParaRPr lang="en-GB" dirty="0"/>
          </a:p>
        </p:txBody>
      </p:sp>
      <p:grpSp>
        <p:nvGrpSpPr>
          <p:cNvPr id="4" name="Group 13"/>
          <p:cNvGrpSpPr/>
          <p:nvPr/>
        </p:nvGrpSpPr>
        <p:grpSpPr>
          <a:xfrm>
            <a:off x="-23258"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20356044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Long format data</a:t>
            </a:r>
            <a:endParaRPr lang="en-GB" dirty="0"/>
          </a:p>
        </p:txBody>
      </p:sp>
      <p:grpSp>
        <p:nvGrpSpPr>
          <p:cNvPr id="4" name="Group 13"/>
          <p:cNvGrpSpPr/>
          <p:nvPr/>
        </p:nvGrpSpPr>
        <p:grpSpPr>
          <a:xfrm>
            <a:off x="15187"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3" name="Content Placeholder 2"/>
          <p:cNvSpPr>
            <a:spLocks noGrp="1"/>
          </p:cNvSpPr>
          <p:nvPr>
            <p:ph idx="1"/>
          </p:nvPr>
        </p:nvSpPr>
        <p:spPr/>
        <p:txBody>
          <a:bodyPr>
            <a:normAutofit fontScale="92500"/>
          </a:bodyPr>
          <a:lstStyle/>
          <a:p>
            <a:r>
              <a:rPr lang="en-GB" dirty="0" smtClean="0"/>
              <a:t>‘Clay’: Something that is easy to reform into many alternative structures</a:t>
            </a:r>
          </a:p>
          <a:p>
            <a:endParaRPr lang="en-GB" dirty="0" smtClean="0"/>
          </a:p>
          <a:p>
            <a:endParaRPr lang="en-GB" dirty="0"/>
          </a:p>
          <a:p>
            <a:endParaRPr lang="en-GB" dirty="0" smtClean="0"/>
          </a:p>
          <a:p>
            <a:endParaRPr lang="en-GB" dirty="0"/>
          </a:p>
          <a:p>
            <a:endParaRPr lang="en-GB" dirty="0" smtClean="0"/>
          </a:p>
          <a:p>
            <a:r>
              <a:rPr lang="en-GB" dirty="0" smtClean="0"/>
              <a:t>A good format for data storage and archiving</a:t>
            </a:r>
          </a:p>
        </p:txBody>
      </p:sp>
      <p:graphicFrame>
        <p:nvGraphicFramePr>
          <p:cNvPr id="12" name="Object 11"/>
          <p:cNvGraphicFramePr>
            <a:graphicFrameLocks noChangeAspect="1"/>
          </p:cNvGraphicFramePr>
          <p:nvPr>
            <p:extLst>
              <p:ext uri="{D42A27DB-BD31-4B8C-83A1-F6EECF244321}">
                <p14:modId xmlns:p14="http://schemas.microsoft.com/office/powerpoint/2010/main" val="682619906"/>
              </p:ext>
            </p:extLst>
          </p:nvPr>
        </p:nvGraphicFramePr>
        <p:xfrm>
          <a:off x="2915816" y="2636912"/>
          <a:ext cx="5236491" cy="2649537"/>
        </p:xfrm>
        <a:graphic>
          <a:graphicData uri="http://schemas.openxmlformats.org/presentationml/2006/ole">
            <mc:AlternateContent xmlns:mc="http://schemas.openxmlformats.org/markup-compatibility/2006">
              <mc:Choice xmlns:v="urn:schemas-microsoft-com:vml" Requires="v">
                <p:oleObj spid="_x0000_s6159" name="Document" r:id="rId3" imgW="5431986" imgH="2661179" progId="Word.Document.12">
                  <p:embed/>
                </p:oleObj>
              </mc:Choice>
              <mc:Fallback>
                <p:oleObj name="Document" r:id="rId3" imgW="5431986" imgH="2661179" progId="Word.Document.12">
                  <p:embed/>
                  <p:pic>
                    <p:nvPicPr>
                      <p:cNvPr id="0" name=""/>
                      <p:cNvPicPr/>
                      <p:nvPr/>
                    </p:nvPicPr>
                    <p:blipFill>
                      <a:blip r:embed="rId4"/>
                      <a:stretch>
                        <a:fillRect/>
                      </a:stretch>
                    </p:blipFill>
                    <p:spPr>
                      <a:xfrm>
                        <a:off x="2915816" y="2636912"/>
                        <a:ext cx="5236491" cy="2649537"/>
                      </a:xfrm>
                      <a:prstGeom prst="rect">
                        <a:avLst/>
                      </a:prstGeom>
                    </p:spPr>
                  </p:pic>
                </p:oleObj>
              </mc:Fallback>
            </mc:AlternateContent>
          </a:graphicData>
        </a:graphic>
      </p:graphicFrame>
    </p:spTree>
    <p:extLst>
      <p:ext uri="{BB962C8B-B14F-4D97-AF65-F5344CB8AC3E}">
        <p14:creationId xmlns:p14="http://schemas.microsoft.com/office/powerpoint/2010/main" val="2287866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‘Casting’ Data</a:t>
            </a:r>
            <a:endParaRPr lang="en-GB" dirty="0"/>
          </a:p>
        </p:txBody>
      </p:sp>
      <p:grpSp>
        <p:nvGrpSpPr>
          <p:cNvPr id="4" name="Group 13"/>
          <p:cNvGrpSpPr/>
          <p:nvPr/>
        </p:nvGrpSpPr>
        <p:grpSpPr>
          <a:xfrm>
            <a:off x="-29127"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211092645"/>
              </p:ext>
            </p:extLst>
          </p:nvPr>
        </p:nvGraphicFramePr>
        <p:xfrm>
          <a:off x="1763688" y="2852936"/>
          <a:ext cx="4620260" cy="1706880"/>
        </p:xfrm>
        <a:graphic>
          <a:graphicData uri="http://schemas.openxmlformats.org/drawingml/2006/table">
            <a:tbl>
              <a:tblPr firstRow="1" firstCol="1" bandRow="1"/>
              <a:tblGrid>
                <a:gridCol w="324485"/>
                <a:gridCol w="390525"/>
                <a:gridCol w="390525"/>
                <a:gridCol w="390525"/>
                <a:gridCol w="390525"/>
                <a:gridCol w="390525"/>
                <a:gridCol w="390525"/>
                <a:gridCol w="390525"/>
                <a:gridCol w="390525"/>
                <a:gridCol w="390525"/>
                <a:gridCol w="390525"/>
                <a:gridCol w="390525"/>
              </a:tblGrid>
              <a:tr h="55463">
                <a:tc gridSpan="2">
                  <a:txBody>
                    <a:bodyPr/>
                    <a:lstStyle/>
                    <a:p>
                      <a:pPr>
                        <a:spcAft>
                          <a:spcPts val="0"/>
                        </a:spcAft>
                      </a:pPr>
                      <a:r>
                        <a:rPr lang="en-GB" sz="1200" dirty="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gridSpan="10">
                  <a:txBody>
                    <a:bodyPr/>
                    <a:lstStyle/>
                    <a:p>
                      <a:pPr algn="ctr">
                        <a:spcAft>
                          <a:spcPts val="0"/>
                        </a:spcAft>
                      </a:pPr>
                      <a:r>
                        <a:rPr lang="en-GB" sz="1200" dirty="0">
                          <a:effectLst/>
                          <a:latin typeface="Cambria"/>
                          <a:ea typeface="MS Mincho"/>
                          <a:cs typeface="Times New Roman"/>
                        </a:rPr>
                        <a:t>Month</a:t>
                      </a:r>
                    </a:p>
                  </a:txBody>
                  <a:tcPr marL="68580" marR="68580" marT="0" marB="0">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500">
                <a:tc gridSpan="2">
                  <a:txBody>
                    <a:bodyPr/>
                    <a:lstStyle/>
                    <a:p>
                      <a:pPr>
                        <a:spcAft>
                          <a:spcPts val="0"/>
                        </a:spcAft>
                      </a:pPr>
                      <a:r>
                        <a:rPr lang="en-GB" sz="120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a:txBody>
                    <a:bodyPr/>
                    <a:lstStyle/>
                    <a:p>
                      <a:pPr>
                        <a:spcAft>
                          <a:spcPts val="0"/>
                        </a:spcAft>
                      </a:pPr>
                      <a:r>
                        <a:rPr lang="en-GB" sz="1200" b="1" dirty="0">
                          <a:effectLst/>
                          <a:latin typeface="Cambria"/>
                          <a:ea typeface="MS Mincho"/>
                          <a:cs typeface="Times New Roman"/>
                        </a:rPr>
                        <a:t>1</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2</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3</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4</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5</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6</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7</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8</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9</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10</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r>
              <a:tr h="190500">
                <a:tc rowSpan="7">
                  <a:txBody>
                    <a:bodyPr/>
                    <a:lstStyle/>
                    <a:p>
                      <a:pPr marL="71755" marR="71755" algn="ctr">
                        <a:spcAft>
                          <a:spcPts val="0"/>
                        </a:spcAft>
                      </a:pPr>
                      <a:r>
                        <a:rPr lang="en-GB" sz="1200" dirty="0">
                          <a:effectLst/>
                          <a:latin typeface="Cambria"/>
                          <a:ea typeface="MS Mincho"/>
                          <a:cs typeface="Times New Roman"/>
                        </a:rPr>
                        <a:t>Person</a:t>
                      </a:r>
                    </a:p>
                  </a:txBody>
                  <a:tcPr marL="68580" marR="68580" marT="0" marB="0" vert="vert270">
                    <a:lnL>
                      <a:noFill/>
                    </a:lnL>
                    <a:lnR>
                      <a:noFill/>
                    </a:lnR>
                    <a:lnT>
                      <a:noFill/>
                    </a:lnT>
                    <a:lnB>
                      <a:noFill/>
                    </a:lnB>
                  </a:tcPr>
                </a:tc>
                <a:tc>
                  <a:txBody>
                    <a:bodyPr/>
                    <a:lstStyle/>
                    <a:p>
                      <a:pPr>
                        <a:spcAft>
                          <a:spcPts val="0"/>
                        </a:spcAft>
                      </a:pPr>
                      <a:r>
                        <a:rPr lang="en-GB" sz="1200" b="1">
                          <a:effectLst/>
                          <a:latin typeface="Cambria"/>
                          <a:ea typeface="MS Mincho"/>
                          <a:cs typeface="Times New Roman"/>
                        </a:rPr>
                        <a:t>A</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78</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B</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C</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D</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E</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F</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G</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137</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133</a:t>
                      </a:r>
                    </a:p>
                  </a:txBody>
                  <a:tcPr marL="68580" marR="68580" marT="0" marB="0">
                    <a:lnL>
                      <a:noFill/>
                    </a:lnL>
                    <a:lnR>
                      <a:noFill/>
                    </a:lnR>
                    <a:lnT>
                      <a:noFill/>
                    </a:lnT>
                    <a:lnB>
                      <a:noFill/>
                    </a:lnB>
                  </a:tcPr>
                </a:tc>
              </a:tr>
            </a:tbl>
          </a:graphicData>
        </a:graphic>
      </p:graphicFrame>
    </p:spTree>
    <p:extLst>
      <p:ext uri="{BB962C8B-B14F-4D97-AF65-F5344CB8AC3E}">
        <p14:creationId xmlns:p14="http://schemas.microsoft.com/office/powerpoint/2010/main" val="27049473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Summary Margins</a:t>
            </a:r>
            <a:endParaRPr lang="en-GB" dirty="0"/>
          </a:p>
        </p:txBody>
      </p:sp>
      <p:grpSp>
        <p:nvGrpSpPr>
          <p:cNvPr id="4" name="Group 13"/>
          <p:cNvGrpSpPr/>
          <p:nvPr/>
        </p:nvGrpSpPr>
        <p:grpSpPr>
          <a:xfrm>
            <a:off x="-3491"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4102125065"/>
              </p:ext>
            </p:extLst>
          </p:nvPr>
        </p:nvGraphicFramePr>
        <p:xfrm>
          <a:off x="1547664" y="2708920"/>
          <a:ext cx="5544616" cy="1675304"/>
        </p:xfrm>
        <a:graphic>
          <a:graphicData uri="http://schemas.openxmlformats.org/drawingml/2006/table">
            <a:tbl>
              <a:tblPr firstRow="1" firstCol="1" bandRow="1"/>
              <a:tblGrid>
                <a:gridCol w="899127"/>
                <a:gridCol w="430831"/>
                <a:gridCol w="374637"/>
                <a:gridCol w="449564"/>
                <a:gridCol w="505759"/>
                <a:gridCol w="430831"/>
                <a:gridCol w="561954"/>
                <a:gridCol w="524491"/>
                <a:gridCol w="430831"/>
                <a:gridCol w="449564"/>
                <a:gridCol w="487027"/>
              </a:tblGrid>
              <a:tr h="117347">
                <a:tc>
                  <a:txBody>
                    <a:bodyPr/>
                    <a:lstStyle/>
                    <a:p>
                      <a:pPr>
                        <a:spcAft>
                          <a:spcPts val="0"/>
                        </a:spcAft>
                      </a:pPr>
                      <a:r>
                        <a:rPr lang="en-GB" sz="1100" b="1">
                          <a:solidFill>
                            <a:srgbClr val="000000"/>
                          </a:solidFill>
                          <a:effectLst/>
                          <a:latin typeface="Cambria"/>
                          <a:ea typeface="MS Mincho"/>
                          <a:cs typeface="Times New Roman"/>
                        </a:rPr>
                        <a:t>Person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2</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3</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4</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5</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6</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7</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8</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9</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10</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1432">
                <a:tc>
                  <a:txBody>
                    <a:bodyPr/>
                    <a:lstStyle/>
                    <a:p>
                      <a:pPr>
                        <a:spcAft>
                          <a:spcPts val="0"/>
                        </a:spcAft>
                      </a:pPr>
                      <a:r>
                        <a:rPr lang="en-GB" sz="1100" b="1">
                          <a:solidFill>
                            <a:srgbClr val="000000"/>
                          </a:solidFill>
                          <a:effectLst/>
                          <a:latin typeface="Cambria"/>
                          <a:ea typeface="MS Mincho"/>
                          <a:cs typeface="Times New Roman"/>
                        </a:rPr>
                        <a:t>A</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82</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B</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C</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D</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E</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r>
              <a:tr h="126804">
                <a:tc>
                  <a:txBody>
                    <a:bodyPr/>
                    <a:lstStyle/>
                    <a:p>
                      <a:pPr>
                        <a:spcAft>
                          <a:spcPts val="0"/>
                        </a:spcAft>
                      </a:pPr>
                      <a:r>
                        <a:rPr lang="en-GB" sz="1100" b="1">
                          <a:solidFill>
                            <a:srgbClr val="000000"/>
                          </a:solidFill>
                          <a:effectLst/>
                          <a:latin typeface="Cambria"/>
                          <a:ea typeface="MS Mincho"/>
                          <a:cs typeface="Times New Roman"/>
                        </a:rPr>
                        <a:t>F</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G</a:t>
                      </a:r>
                      <a:endParaRPr lang="en-GB" sz="1100">
                        <a:solidFill>
                          <a:srgbClr val="000000"/>
                        </a:solidFill>
                        <a:effectLst/>
                        <a:latin typeface="Cambria"/>
                        <a:ea typeface="MS Mincho"/>
                        <a:cs typeface="Times New Roman"/>
                      </a:endParaRP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92</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Mean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dirty="0">
                          <a:solidFill>
                            <a:srgbClr val="000000"/>
                          </a:solidFill>
                          <a:effectLst/>
                          <a:latin typeface="Cambria"/>
                          <a:ea typeface="MS Mincho"/>
                          <a:cs typeface="Times New Roman"/>
                        </a:rPr>
                        <a:t>97</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251570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Question</a:t>
            </a:r>
            <a:endParaRPr lang="en-GB" dirty="0"/>
          </a:p>
        </p:txBody>
      </p:sp>
      <p:sp>
        <p:nvSpPr>
          <p:cNvPr id="3" name="Content Placeholder 2"/>
          <p:cNvSpPr>
            <a:spLocks noGrp="1"/>
          </p:cNvSpPr>
          <p:nvPr>
            <p:ph idx="1"/>
          </p:nvPr>
        </p:nvSpPr>
        <p:spPr/>
        <p:txBody>
          <a:bodyPr/>
          <a:lstStyle/>
          <a:p>
            <a:r>
              <a:rPr lang="en-GB" dirty="0" smtClean="0"/>
              <a:t>What is a good data visualisation?</a:t>
            </a:r>
            <a:endParaRPr lang="en-GB" dirty="0"/>
          </a:p>
        </p:txBody>
      </p:sp>
    </p:spTree>
    <p:extLst>
      <p:ext uri="{BB962C8B-B14F-4D97-AF65-F5344CB8AC3E}">
        <p14:creationId xmlns:p14="http://schemas.microsoft.com/office/powerpoint/2010/main" val="2072400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Answer</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It depends.</a:t>
            </a:r>
          </a:p>
          <a:p>
            <a:endParaRPr lang="en-GB" dirty="0"/>
          </a:p>
          <a:p>
            <a:r>
              <a:rPr lang="en-GB" dirty="0" smtClean="0"/>
              <a:t>Good data visualisations don’t have to be:</a:t>
            </a:r>
          </a:p>
          <a:p>
            <a:pPr lvl="1"/>
            <a:r>
              <a:rPr lang="en-GB" dirty="0" smtClean="0"/>
              <a:t>Quick</a:t>
            </a:r>
          </a:p>
          <a:p>
            <a:pPr lvl="1"/>
            <a:r>
              <a:rPr lang="en-GB" dirty="0" smtClean="0"/>
              <a:t>Simple</a:t>
            </a:r>
          </a:p>
          <a:p>
            <a:pPr lvl="1"/>
            <a:r>
              <a:rPr lang="en-GB" dirty="0" smtClean="0"/>
              <a:t>Easy to understand</a:t>
            </a:r>
          </a:p>
          <a:p>
            <a:pPr lvl="1"/>
            <a:r>
              <a:rPr lang="en-GB" dirty="0" smtClean="0"/>
              <a:t>Original</a:t>
            </a:r>
          </a:p>
          <a:p>
            <a:pPr lvl="1"/>
            <a:r>
              <a:rPr lang="en-GB" dirty="0" smtClean="0"/>
              <a:t>Eye-catching</a:t>
            </a:r>
          </a:p>
          <a:p>
            <a:pPr lvl="1"/>
            <a:endParaRPr lang="en-GB" dirty="0"/>
          </a:p>
          <a:p>
            <a:r>
              <a:rPr lang="en-GB" dirty="0" smtClean="0"/>
              <a:t>What matters is how well matched the visualisation is with the audience</a:t>
            </a:r>
            <a:endParaRPr lang="en-GB" dirty="0"/>
          </a:p>
        </p:txBody>
      </p:sp>
    </p:spTree>
    <p:extLst>
      <p:ext uri="{BB962C8B-B14F-4D97-AF65-F5344CB8AC3E}">
        <p14:creationId xmlns:p14="http://schemas.microsoft.com/office/powerpoint/2010/main" val="1047989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274638"/>
            <a:ext cx="5328592" cy="1143000"/>
          </a:xfrm>
        </p:spPr>
        <p:txBody>
          <a:bodyPr>
            <a:normAutofit/>
          </a:bodyPr>
          <a:lstStyle/>
          <a:p>
            <a:r>
              <a:rPr lang="en-GB" dirty="0" smtClean="0"/>
              <a:t>Introductions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Who are you?</a:t>
            </a:r>
          </a:p>
          <a:p>
            <a:r>
              <a:rPr lang="en-GB" dirty="0" smtClean="0"/>
              <a:t>Where are you from and what do you do?</a:t>
            </a:r>
          </a:p>
          <a:p>
            <a:r>
              <a:rPr lang="en-GB" dirty="0" smtClean="0"/>
              <a:t>Why are you interested in data visualisation?</a:t>
            </a:r>
          </a:p>
          <a:p>
            <a:r>
              <a:rPr lang="en-GB" dirty="0" smtClean="0"/>
              <a:t>What do you understand by the term ‘data visualisation’?</a:t>
            </a:r>
          </a:p>
          <a:p>
            <a:r>
              <a:rPr lang="en-GB" dirty="0" smtClean="0"/>
              <a:t>What do you want to achieve by the end of the </a:t>
            </a:r>
            <a:r>
              <a:rPr lang="en-GB" dirty="0" smtClean="0"/>
              <a:t>workshop</a:t>
            </a:r>
            <a:r>
              <a:rPr lang="en-GB" dirty="0" smtClean="0"/>
              <a:t>?</a:t>
            </a:r>
            <a:endParaRPr lang="en-GB" dirty="0" smtClean="0"/>
          </a:p>
          <a:p>
            <a:r>
              <a:rPr lang="en-GB" dirty="0" smtClean="0"/>
              <a:t>What do want to achieve regarding data visualisation in the longer term?</a:t>
            </a:r>
          </a:p>
        </p:txBody>
      </p:sp>
    </p:spTree>
    <p:extLst>
      <p:ext uri="{BB962C8B-B14F-4D97-AF65-F5344CB8AC3E}">
        <p14:creationId xmlns:p14="http://schemas.microsoft.com/office/powerpoint/2010/main" val="23222950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types of audience</a:t>
            </a:r>
            <a:endParaRPr lang="en-GB" dirty="0"/>
          </a:p>
        </p:txBody>
      </p:sp>
      <p:sp>
        <p:nvSpPr>
          <p:cNvPr id="3" name="Content Placeholder 2"/>
          <p:cNvSpPr>
            <a:spLocks noGrp="1"/>
          </p:cNvSpPr>
          <p:nvPr>
            <p:ph idx="1"/>
          </p:nvPr>
        </p:nvSpPr>
        <p:spPr/>
        <p:txBody>
          <a:bodyPr/>
          <a:lstStyle/>
          <a:p>
            <a:r>
              <a:rPr lang="en-GB" dirty="0" smtClean="0"/>
              <a:t>Internal/Specialist</a:t>
            </a:r>
          </a:p>
          <a:p>
            <a:pPr lvl="1"/>
            <a:r>
              <a:rPr lang="en-GB" dirty="0" smtClean="0"/>
              <a:t>Data Visualisation as Exploratory Data Analysis</a:t>
            </a:r>
          </a:p>
          <a:p>
            <a:pPr lvl="1"/>
            <a:r>
              <a:rPr lang="en-GB" dirty="0" smtClean="0"/>
              <a:t>A recursive, two-way process</a:t>
            </a:r>
          </a:p>
          <a:p>
            <a:endParaRPr lang="en-GB" dirty="0" smtClean="0"/>
          </a:p>
          <a:p>
            <a:r>
              <a:rPr lang="en-GB" dirty="0" smtClean="0"/>
              <a:t>External/Generalist</a:t>
            </a:r>
          </a:p>
          <a:p>
            <a:pPr lvl="1"/>
            <a:r>
              <a:rPr lang="en-GB" dirty="0" smtClean="0"/>
              <a:t>‘Narrative’ Data Analysis</a:t>
            </a:r>
          </a:p>
          <a:p>
            <a:pPr lvl="1"/>
            <a:r>
              <a:rPr lang="en-GB" smtClean="0"/>
              <a:t>A one-way process</a:t>
            </a:r>
            <a:endParaRPr lang="en-GB" dirty="0"/>
          </a:p>
        </p:txBody>
      </p:sp>
    </p:spTree>
    <p:extLst>
      <p:ext uri="{BB962C8B-B14F-4D97-AF65-F5344CB8AC3E}">
        <p14:creationId xmlns:p14="http://schemas.microsoft.com/office/powerpoint/2010/main" val="16217172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Complexity Challenge</a:t>
            </a:r>
            <a:endParaRPr lang="en-GB" dirty="0"/>
          </a:p>
        </p:txBody>
      </p:sp>
      <p:grpSp>
        <p:nvGrpSpPr>
          <p:cNvPr id="10" name="Group 9"/>
          <p:cNvGrpSpPr/>
          <p:nvPr/>
        </p:nvGrpSpPr>
        <p:grpSpPr>
          <a:xfrm>
            <a:off x="899592" y="1916832"/>
            <a:ext cx="7305161" cy="369332"/>
            <a:chOff x="899592" y="2492896"/>
            <a:chExt cx="7305161" cy="369332"/>
          </a:xfrm>
        </p:grpSpPr>
        <p:cxnSp>
          <p:nvCxnSpPr>
            <p:cNvPr id="5" name="Straight Arrow Connector 4"/>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99592" y="2492896"/>
              <a:ext cx="1653017" cy="369332"/>
            </a:xfrm>
            <a:prstGeom prst="rect">
              <a:avLst/>
            </a:prstGeom>
            <a:noFill/>
          </p:spPr>
          <p:txBody>
            <a:bodyPr wrap="none" rtlCol="0">
              <a:spAutoFit/>
            </a:bodyPr>
            <a:lstStyle/>
            <a:p>
              <a:r>
                <a:rPr lang="en-GB" i="1" dirty="0" err="1" smtClean="0"/>
                <a:t>Unidimensional</a:t>
              </a:r>
              <a:endParaRPr lang="en-GB" i="1" dirty="0"/>
            </a:p>
          </p:txBody>
        </p:sp>
        <p:sp>
          <p:nvSpPr>
            <p:cNvPr id="9" name="TextBox 8"/>
            <p:cNvSpPr txBox="1"/>
            <p:nvPr/>
          </p:nvSpPr>
          <p:spPr>
            <a:xfrm>
              <a:off x="6372200" y="2492896"/>
              <a:ext cx="1832553" cy="369332"/>
            </a:xfrm>
            <a:prstGeom prst="rect">
              <a:avLst/>
            </a:prstGeom>
            <a:noFill/>
          </p:spPr>
          <p:txBody>
            <a:bodyPr wrap="none" rtlCol="0">
              <a:spAutoFit/>
            </a:bodyPr>
            <a:lstStyle/>
            <a:p>
              <a:r>
                <a:rPr lang="en-GB" i="1" dirty="0" smtClean="0"/>
                <a:t>Multidimensional</a:t>
              </a:r>
              <a:endParaRPr lang="en-GB" i="1" dirty="0"/>
            </a:p>
          </p:txBody>
        </p:sp>
      </p:grpSp>
      <p:grpSp>
        <p:nvGrpSpPr>
          <p:cNvPr id="13" name="Group 12"/>
          <p:cNvGrpSpPr/>
          <p:nvPr/>
        </p:nvGrpSpPr>
        <p:grpSpPr>
          <a:xfrm>
            <a:off x="899592" y="2924944"/>
            <a:ext cx="6401067" cy="369332"/>
            <a:chOff x="899592" y="2492896"/>
            <a:chExt cx="6401067" cy="369332"/>
          </a:xfrm>
        </p:grpSpPr>
        <p:cxnSp>
          <p:nvCxnSpPr>
            <p:cNvPr id="14" name="Straight Arrow Connector 13"/>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9592" y="2492896"/>
              <a:ext cx="944554" cy="369332"/>
            </a:xfrm>
            <a:prstGeom prst="rect">
              <a:avLst/>
            </a:prstGeom>
            <a:noFill/>
          </p:spPr>
          <p:txBody>
            <a:bodyPr wrap="none" rtlCol="0">
              <a:spAutoFit/>
            </a:bodyPr>
            <a:lstStyle/>
            <a:p>
              <a:r>
                <a:rPr lang="en-GB" i="1" dirty="0" smtClean="0"/>
                <a:t>Familiar</a:t>
              </a:r>
              <a:endParaRPr lang="en-GB" i="1" dirty="0"/>
            </a:p>
          </p:txBody>
        </p:sp>
        <p:sp>
          <p:nvSpPr>
            <p:cNvPr id="16" name="TextBox 15"/>
            <p:cNvSpPr txBox="1"/>
            <p:nvPr/>
          </p:nvSpPr>
          <p:spPr>
            <a:xfrm>
              <a:off x="6372200" y="2492896"/>
              <a:ext cx="928459" cy="369332"/>
            </a:xfrm>
            <a:prstGeom prst="rect">
              <a:avLst/>
            </a:prstGeom>
            <a:noFill/>
          </p:spPr>
          <p:txBody>
            <a:bodyPr wrap="none" rtlCol="0">
              <a:spAutoFit/>
            </a:bodyPr>
            <a:lstStyle/>
            <a:p>
              <a:r>
                <a:rPr lang="en-GB" i="1" dirty="0" smtClean="0"/>
                <a:t>Original</a:t>
              </a:r>
              <a:endParaRPr lang="en-GB" i="1" dirty="0"/>
            </a:p>
          </p:txBody>
        </p:sp>
      </p:grpSp>
      <p:grpSp>
        <p:nvGrpSpPr>
          <p:cNvPr id="17" name="Group 16"/>
          <p:cNvGrpSpPr/>
          <p:nvPr/>
        </p:nvGrpSpPr>
        <p:grpSpPr>
          <a:xfrm>
            <a:off x="899592" y="2420888"/>
            <a:ext cx="6229546" cy="369332"/>
            <a:chOff x="899592" y="2492896"/>
            <a:chExt cx="6229546" cy="369332"/>
          </a:xfrm>
        </p:grpSpPr>
        <p:cxnSp>
          <p:nvCxnSpPr>
            <p:cNvPr id="18" name="Straight Arrow Connector 17"/>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9592" y="2492896"/>
              <a:ext cx="647293" cy="369332"/>
            </a:xfrm>
            <a:prstGeom prst="rect">
              <a:avLst/>
            </a:prstGeom>
            <a:noFill/>
          </p:spPr>
          <p:txBody>
            <a:bodyPr wrap="none" rtlCol="0">
              <a:spAutoFit/>
            </a:bodyPr>
            <a:lstStyle/>
            <a:p>
              <a:r>
                <a:rPr lang="en-GB" i="1" dirty="0" smtClean="0"/>
                <a:t>Light</a:t>
              </a:r>
              <a:endParaRPr lang="en-GB" i="1" dirty="0"/>
            </a:p>
          </p:txBody>
        </p:sp>
        <p:sp>
          <p:nvSpPr>
            <p:cNvPr id="20" name="TextBox 19"/>
            <p:cNvSpPr txBox="1"/>
            <p:nvPr/>
          </p:nvSpPr>
          <p:spPr>
            <a:xfrm>
              <a:off x="6372200" y="2492896"/>
              <a:ext cx="756938" cy="369332"/>
            </a:xfrm>
            <a:prstGeom prst="rect">
              <a:avLst/>
            </a:prstGeom>
            <a:noFill/>
          </p:spPr>
          <p:txBody>
            <a:bodyPr wrap="none" rtlCol="0">
              <a:spAutoFit/>
            </a:bodyPr>
            <a:lstStyle/>
            <a:p>
              <a:r>
                <a:rPr lang="en-GB" i="1" dirty="0" smtClean="0"/>
                <a:t>Dense</a:t>
              </a:r>
              <a:endParaRPr lang="en-GB" i="1" dirty="0"/>
            </a:p>
          </p:txBody>
        </p:sp>
      </p:grpSp>
      <p:grpSp>
        <p:nvGrpSpPr>
          <p:cNvPr id="21" name="Group 20"/>
          <p:cNvGrpSpPr/>
          <p:nvPr/>
        </p:nvGrpSpPr>
        <p:grpSpPr>
          <a:xfrm>
            <a:off x="899592" y="3501008"/>
            <a:ext cx="6442232" cy="369332"/>
            <a:chOff x="899592" y="2492896"/>
            <a:chExt cx="6442232" cy="369332"/>
          </a:xfrm>
        </p:grpSpPr>
        <p:cxnSp>
          <p:nvCxnSpPr>
            <p:cNvPr id="22" name="Straight Arrow Connector 21"/>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9592" y="2492896"/>
              <a:ext cx="1120820" cy="369332"/>
            </a:xfrm>
            <a:prstGeom prst="rect">
              <a:avLst/>
            </a:prstGeom>
            <a:noFill/>
          </p:spPr>
          <p:txBody>
            <a:bodyPr wrap="none" rtlCol="0">
              <a:spAutoFit/>
            </a:bodyPr>
            <a:lstStyle/>
            <a:p>
              <a:r>
                <a:rPr lang="en-GB" i="1" dirty="0" smtClean="0"/>
                <a:t>Figurative</a:t>
              </a:r>
              <a:endParaRPr lang="en-GB" i="1" dirty="0"/>
            </a:p>
          </p:txBody>
        </p:sp>
        <p:sp>
          <p:nvSpPr>
            <p:cNvPr id="24" name="TextBox 23"/>
            <p:cNvSpPr txBox="1"/>
            <p:nvPr/>
          </p:nvSpPr>
          <p:spPr>
            <a:xfrm>
              <a:off x="6372200" y="2492896"/>
              <a:ext cx="969624" cy="369332"/>
            </a:xfrm>
            <a:prstGeom prst="rect">
              <a:avLst/>
            </a:prstGeom>
            <a:noFill/>
          </p:spPr>
          <p:txBody>
            <a:bodyPr wrap="none" rtlCol="0">
              <a:spAutoFit/>
            </a:bodyPr>
            <a:lstStyle/>
            <a:p>
              <a:r>
                <a:rPr lang="en-GB" i="1" dirty="0" smtClean="0"/>
                <a:t>Abstract</a:t>
              </a:r>
              <a:endParaRPr lang="en-GB" i="1" dirty="0"/>
            </a:p>
          </p:txBody>
        </p:sp>
      </p:grpSp>
      <p:grpSp>
        <p:nvGrpSpPr>
          <p:cNvPr id="25" name="Group 24"/>
          <p:cNvGrpSpPr/>
          <p:nvPr/>
        </p:nvGrpSpPr>
        <p:grpSpPr>
          <a:xfrm>
            <a:off x="899592" y="4653136"/>
            <a:ext cx="6377599" cy="369332"/>
            <a:chOff x="899592" y="2492896"/>
            <a:chExt cx="6377599" cy="369332"/>
          </a:xfrm>
        </p:grpSpPr>
        <p:cxnSp>
          <p:nvCxnSpPr>
            <p:cNvPr id="26" name="Straight Arrow Connector 25"/>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9592" y="2492896"/>
              <a:ext cx="1326773" cy="369332"/>
            </a:xfrm>
            <a:prstGeom prst="rect">
              <a:avLst/>
            </a:prstGeom>
            <a:noFill/>
          </p:spPr>
          <p:txBody>
            <a:bodyPr wrap="none" rtlCol="0">
              <a:spAutoFit/>
            </a:bodyPr>
            <a:lstStyle/>
            <a:p>
              <a:r>
                <a:rPr lang="en-GB" i="1" dirty="0" smtClean="0"/>
                <a:t>Redundancy</a:t>
              </a:r>
              <a:endParaRPr lang="en-GB" i="1" dirty="0"/>
            </a:p>
          </p:txBody>
        </p:sp>
        <p:sp>
          <p:nvSpPr>
            <p:cNvPr id="28" name="TextBox 27"/>
            <p:cNvSpPr txBox="1"/>
            <p:nvPr/>
          </p:nvSpPr>
          <p:spPr>
            <a:xfrm>
              <a:off x="6372200" y="2492896"/>
              <a:ext cx="904991" cy="369332"/>
            </a:xfrm>
            <a:prstGeom prst="rect">
              <a:avLst/>
            </a:prstGeom>
            <a:noFill/>
          </p:spPr>
          <p:txBody>
            <a:bodyPr wrap="none" rtlCol="0">
              <a:spAutoFit/>
            </a:bodyPr>
            <a:lstStyle/>
            <a:p>
              <a:r>
                <a:rPr lang="en-GB" i="1" dirty="0" smtClean="0"/>
                <a:t>Novelty</a:t>
              </a:r>
              <a:endParaRPr lang="en-GB" i="1" dirty="0"/>
            </a:p>
          </p:txBody>
        </p:sp>
      </p:grpSp>
      <p:grpSp>
        <p:nvGrpSpPr>
          <p:cNvPr id="29" name="Group 28"/>
          <p:cNvGrpSpPr/>
          <p:nvPr/>
        </p:nvGrpSpPr>
        <p:grpSpPr>
          <a:xfrm>
            <a:off x="899592" y="4077072"/>
            <a:ext cx="6632093" cy="369332"/>
            <a:chOff x="899592" y="2492896"/>
            <a:chExt cx="6632093" cy="369332"/>
          </a:xfrm>
        </p:grpSpPr>
        <p:cxnSp>
          <p:nvCxnSpPr>
            <p:cNvPr id="30" name="Straight Arrow Connector 29"/>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99592" y="2492896"/>
              <a:ext cx="1191032" cy="369332"/>
            </a:xfrm>
            <a:prstGeom prst="rect">
              <a:avLst/>
            </a:prstGeom>
            <a:noFill/>
          </p:spPr>
          <p:txBody>
            <a:bodyPr wrap="none" rtlCol="0">
              <a:spAutoFit/>
            </a:bodyPr>
            <a:lstStyle/>
            <a:p>
              <a:r>
                <a:rPr lang="en-GB" i="1" dirty="0" smtClean="0"/>
                <a:t>Decorative</a:t>
              </a:r>
              <a:endParaRPr lang="en-GB" i="1" dirty="0"/>
            </a:p>
          </p:txBody>
        </p:sp>
        <p:sp>
          <p:nvSpPr>
            <p:cNvPr id="32" name="TextBox 31"/>
            <p:cNvSpPr txBox="1"/>
            <p:nvPr/>
          </p:nvSpPr>
          <p:spPr>
            <a:xfrm>
              <a:off x="6372200" y="2492896"/>
              <a:ext cx="1159485" cy="369332"/>
            </a:xfrm>
            <a:prstGeom prst="rect">
              <a:avLst/>
            </a:prstGeom>
            <a:noFill/>
          </p:spPr>
          <p:txBody>
            <a:bodyPr wrap="none" rtlCol="0">
              <a:spAutoFit/>
            </a:bodyPr>
            <a:lstStyle/>
            <a:p>
              <a:r>
                <a:rPr lang="en-GB" i="1" dirty="0" smtClean="0"/>
                <a:t>Functional</a:t>
              </a:r>
              <a:endParaRPr lang="en-GB" i="1" dirty="0"/>
            </a:p>
          </p:txBody>
        </p:sp>
      </p:grpSp>
      <p:pic>
        <p:nvPicPr>
          <p:cNvPr id="86018" name="Picture 2" descr="http://ecx.images-amazon.com/images/I/41sBdPYVn1L._BO2,204,203,200_PIsitb-sticker-arrow-click,TopRight,35,-76_SX385_SY500_CR,0,0,385,500_SH20_OU02_.jpg">
            <a:hlinkClick r:id="rId2"/>
          </p:cNvPr>
          <p:cNvPicPr>
            <a:picLocks noChangeAspect="1" noChangeArrowheads="1"/>
          </p:cNvPicPr>
          <p:nvPr/>
        </p:nvPicPr>
        <p:blipFill>
          <a:blip r:embed="rId3" cstate="print"/>
          <a:srcRect l="2741" t="13461" r="12282"/>
          <a:stretch>
            <a:fillRect/>
          </a:stretch>
        </p:blipFill>
        <p:spPr bwMode="auto">
          <a:xfrm>
            <a:off x="3347864" y="2060848"/>
            <a:ext cx="2232248" cy="2952328"/>
          </a:xfrm>
          <a:prstGeom prst="rect">
            <a:avLst/>
          </a:prstGeom>
          <a:noFill/>
        </p:spPr>
      </p:pic>
      <p:pic>
        <p:nvPicPr>
          <p:cNvPr id="33" name="Picture 3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9862007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fontScale="92500"/>
          </a:bodyPr>
          <a:lstStyle/>
          <a:p>
            <a:pPr>
              <a:buNone/>
            </a:pPr>
            <a:r>
              <a:rPr lang="en-GB" dirty="0" smtClean="0"/>
              <a:t>... using quantitative (statistical) data as </a:t>
            </a:r>
            <a:r>
              <a:rPr lang="en-GB" i="1" dirty="0" smtClean="0"/>
              <a:t>instructions</a:t>
            </a:r>
            <a:r>
              <a:rPr lang="en-GB" dirty="0" smtClean="0"/>
              <a:t> for the production of images.</a:t>
            </a:r>
          </a:p>
          <a:p>
            <a:pPr>
              <a:buNone/>
            </a:pPr>
            <a:endParaRPr lang="en-GB" dirty="0" smtClean="0"/>
          </a:p>
          <a:p>
            <a:pPr>
              <a:buNone/>
            </a:pPr>
            <a:r>
              <a:rPr lang="en-GB" b="1" dirty="0" smtClean="0"/>
              <a:t>QUESTIONS</a:t>
            </a:r>
          </a:p>
          <a:p>
            <a:r>
              <a:rPr lang="en-GB" dirty="0" smtClean="0"/>
              <a:t>What data?</a:t>
            </a:r>
          </a:p>
          <a:p>
            <a:r>
              <a:rPr lang="en-GB" dirty="0" smtClean="0"/>
              <a:t>How are the data converted into instructions?</a:t>
            </a:r>
          </a:p>
          <a:p>
            <a:r>
              <a:rPr lang="en-GB" dirty="0" smtClean="0"/>
              <a:t>Who/what is being instructed?</a:t>
            </a:r>
          </a:p>
          <a:p>
            <a:r>
              <a:rPr lang="en-GB" dirty="0" smtClean="0"/>
              <a:t>What image?</a:t>
            </a:r>
          </a:p>
          <a:p>
            <a:pPr>
              <a:buNone/>
            </a:pPr>
            <a:endParaRPr lang="en-GB" dirty="0" smtClean="0"/>
          </a:p>
          <a:p>
            <a:pPr>
              <a:buNone/>
            </a:pPr>
            <a:endParaRPr lang="en-GB" dirty="0"/>
          </a:p>
        </p:txBody>
      </p:sp>
    </p:spTree>
    <p:extLst>
      <p:ext uri="{BB962C8B-B14F-4D97-AF65-F5344CB8AC3E}">
        <p14:creationId xmlns:p14="http://schemas.microsoft.com/office/powerpoint/2010/main" val="40223107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p:cNvPicPr>
            <a:picLocks noChangeAspect="1" noChangeArrowheads="1"/>
          </p:cNvPicPr>
          <p:nvPr/>
        </p:nvPicPr>
        <p:blipFill>
          <a:blip r:embed="rId2"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600400"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spTree>
    <p:extLst>
      <p:ext uri="{BB962C8B-B14F-4D97-AF65-F5344CB8AC3E}">
        <p14:creationId xmlns:p14="http://schemas.microsoft.com/office/powerpoint/2010/main" val="28977107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a:hlinkClick r:id="rId2"/>
          </p:cNvPr>
          <p:cNvPicPr>
            <a:picLocks noChangeAspect="1" noChangeArrowheads="1"/>
          </p:cNvPicPr>
          <p:nvPr/>
        </p:nvPicPr>
        <p:blipFill>
          <a:blip r:embed="rId3"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744416"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pic>
        <p:nvPicPr>
          <p:cNvPr id="288770" name="Picture 2" descr="An external file that holds a picture, illustration, etc.&#10;Object name is bjpg54-899S1.jpg"/>
          <p:cNvPicPr>
            <a:picLocks noChangeAspect="1" noChangeArrowheads="1"/>
          </p:cNvPicPr>
          <p:nvPr/>
        </p:nvPicPr>
        <p:blipFill>
          <a:blip r:embed="rId3" cstate="print"/>
          <a:srcRect t="65797"/>
          <a:stretch>
            <a:fillRect/>
          </a:stretch>
        </p:blipFill>
        <p:spPr bwMode="auto">
          <a:xfrm>
            <a:off x="395536" y="4293096"/>
            <a:ext cx="3692075" cy="1728192"/>
          </a:xfrm>
          <a:prstGeom prst="rect">
            <a:avLst/>
          </a:prstGeom>
          <a:noFill/>
        </p:spPr>
      </p:pic>
      <p:sp>
        <p:nvSpPr>
          <p:cNvPr id="7" name="Rectangle 6"/>
          <p:cNvSpPr/>
          <p:nvPr/>
        </p:nvSpPr>
        <p:spPr>
          <a:xfrm>
            <a:off x="323528" y="6093296"/>
            <a:ext cx="8640960" cy="646331"/>
          </a:xfrm>
          <a:prstGeom prst="rect">
            <a:avLst/>
          </a:prstGeom>
        </p:spPr>
        <p:txBody>
          <a:bodyPr wrap="square">
            <a:spAutoFit/>
          </a:bodyPr>
          <a:lstStyle/>
          <a:p>
            <a:pPr>
              <a:buNone/>
            </a:pPr>
            <a:r>
              <a:rPr lang="en-GB" dirty="0" smtClean="0"/>
              <a:t>Shaw M &amp; Dorling D (2004) “Who cares in England and Wales? The Positive Care Law: cross-sectional study” </a:t>
            </a:r>
            <a:r>
              <a:rPr lang="en-GB" i="1" dirty="0" smtClean="0"/>
              <a:t>British Journal of General Practice, </a:t>
            </a:r>
            <a:r>
              <a:rPr lang="en-GB" dirty="0" smtClean="0"/>
              <a:t>54 (509): 899-903</a:t>
            </a:r>
          </a:p>
        </p:txBody>
      </p:sp>
    </p:spTree>
    <p:extLst>
      <p:ext uri="{BB962C8B-B14F-4D97-AF65-F5344CB8AC3E}">
        <p14:creationId xmlns:p14="http://schemas.microsoft.com/office/powerpoint/2010/main" val="11807804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033863079"/>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463214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49182379"/>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800" y="4437112"/>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17592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Double-Encoding for Emphasis</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3815061218"/>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5773" y="4149080"/>
            <a:ext cx="1674427" cy="28803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61841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a:t>
            </a:r>
            <a:r>
              <a:rPr lang="en-GB" dirty="0" smtClean="0"/>
              <a:t>Exercise</a:t>
            </a:r>
            <a:br>
              <a:rPr lang="en-GB" dirty="0" smtClean="0"/>
            </a:br>
            <a:r>
              <a:rPr lang="en-GB" dirty="0" smtClean="0"/>
              <a:t>(Time permitting)</a:t>
            </a:r>
            <a:endParaRPr lang="en-GB" dirty="0"/>
          </a:p>
        </p:txBody>
      </p:sp>
      <p:sp>
        <p:nvSpPr>
          <p:cNvPr id="3" name="Content Placeholder 2"/>
          <p:cNvSpPr>
            <a:spLocks noGrp="1"/>
          </p:cNvSpPr>
          <p:nvPr>
            <p:ph idx="1"/>
          </p:nvPr>
        </p:nvSpPr>
        <p:spPr/>
        <p:txBody>
          <a:bodyPr/>
          <a:lstStyle/>
          <a:p>
            <a:r>
              <a:rPr lang="en-GB" dirty="0" smtClean="0"/>
              <a:t>Find a data visualisation and ‘wire the boxes’</a:t>
            </a:r>
          </a:p>
          <a:p>
            <a:r>
              <a:rPr lang="en-GB" dirty="0" smtClean="0"/>
              <a:t>Data Variables on the left hand side</a:t>
            </a:r>
          </a:p>
          <a:p>
            <a:r>
              <a:rPr lang="en-GB" dirty="0" smtClean="0"/>
              <a:t>Graphical Aesthetics on the right hand side</a:t>
            </a:r>
          </a:p>
          <a:p>
            <a:r>
              <a:rPr lang="en-GB" dirty="0" smtClean="0"/>
              <a:t>Draw ‘wires’ connecting them</a:t>
            </a:r>
          </a:p>
          <a:p>
            <a:endParaRPr lang="en-GB" dirty="0"/>
          </a:p>
          <a:p>
            <a:r>
              <a:rPr lang="en-GB" dirty="0" smtClean="0"/>
              <a:t>Time: 10-15 minutes?</a:t>
            </a:r>
            <a:endParaRPr lang="en-GB" dirty="0"/>
          </a:p>
        </p:txBody>
      </p:sp>
    </p:spTree>
    <p:extLst>
      <p:ext uri="{BB962C8B-B14F-4D97-AF65-F5344CB8AC3E}">
        <p14:creationId xmlns:p14="http://schemas.microsoft.com/office/powerpoint/2010/main" val="5960639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Layers of Data Visualisation</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The Guide Layer</a:t>
            </a:r>
          </a:p>
          <a:p>
            <a:pPr lvl="1"/>
            <a:r>
              <a:rPr lang="en-GB" dirty="0" smtClean="0"/>
              <a:t>Scales</a:t>
            </a:r>
          </a:p>
          <a:p>
            <a:pPr lvl="1"/>
            <a:r>
              <a:rPr lang="en-GB" dirty="0" smtClean="0"/>
              <a:t>Coordinate Systems</a:t>
            </a:r>
          </a:p>
          <a:p>
            <a:pPr lvl="1"/>
            <a:r>
              <a:rPr lang="en-GB" dirty="0" smtClean="0"/>
              <a:t>Legends</a:t>
            </a:r>
          </a:p>
          <a:p>
            <a:endParaRPr lang="en-GB" dirty="0" smtClean="0"/>
          </a:p>
          <a:p>
            <a:r>
              <a:rPr lang="en-GB" dirty="0" smtClean="0"/>
              <a:t>The Data Layer</a:t>
            </a:r>
          </a:p>
          <a:p>
            <a:pPr lvl="1"/>
            <a:r>
              <a:rPr lang="en-GB" dirty="0" smtClean="0"/>
              <a:t>Transformations</a:t>
            </a:r>
          </a:p>
          <a:p>
            <a:pPr lvl="1"/>
            <a:r>
              <a:rPr lang="en-GB" dirty="0" smtClean="0"/>
              <a:t>Aesthetics</a:t>
            </a:r>
          </a:p>
          <a:p>
            <a:pPr lvl="1"/>
            <a:r>
              <a:rPr lang="en-GB" dirty="0" smtClean="0"/>
              <a:t>Geometrics</a:t>
            </a:r>
          </a:p>
          <a:p>
            <a:endParaRPr lang="en-GB" dirty="0" smtClean="0"/>
          </a:p>
          <a:p>
            <a:r>
              <a:rPr lang="en-GB" dirty="0" smtClean="0"/>
              <a:t>The Annotation Layer</a:t>
            </a:r>
          </a:p>
          <a:p>
            <a:pPr lvl="1"/>
            <a:r>
              <a:rPr lang="en-GB" dirty="0" smtClean="0"/>
              <a:t>Everything else</a:t>
            </a:r>
          </a:p>
          <a:p>
            <a:endParaRPr lang="en-GB" dirty="0"/>
          </a:p>
        </p:txBody>
      </p:sp>
    </p:spTree>
    <p:extLst>
      <p:ext uri="{BB962C8B-B14F-4D97-AF65-F5344CB8AC3E}">
        <p14:creationId xmlns:p14="http://schemas.microsoft.com/office/powerpoint/2010/main" val="4004835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Cutting to the Chase: </a:t>
            </a:r>
            <a:br>
              <a:rPr lang="en-GB" dirty="0" smtClean="0"/>
            </a:br>
            <a:r>
              <a:rPr lang="en-GB" dirty="0" smtClean="0"/>
              <a:t>Main Arguments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Information visualisation </a:t>
            </a:r>
            <a:r>
              <a:rPr lang="en-GB" i="1" dirty="0" smtClean="0"/>
              <a:t>is not </a:t>
            </a:r>
            <a:r>
              <a:rPr lang="en-GB" dirty="0"/>
              <a:t>d</a:t>
            </a:r>
            <a:r>
              <a:rPr lang="en-GB" dirty="0" smtClean="0"/>
              <a:t>ata visualisation. (But data visualisation is a type of information visualisation)</a:t>
            </a:r>
          </a:p>
          <a:p>
            <a:r>
              <a:rPr lang="en-GB" dirty="0" smtClean="0"/>
              <a:t>Data visualisation has a grammar and comes in layers</a:t>
            </a:r>
          </a:p>
          <a:p>
            <a:r>
              <a:rPr lang="en-GB" dirty="0" smtClean="0"/>
              <a:t>We can’t have too much information, but we can have too much data; data visualisation (and statistics) is about making data more informative</a:t>
            </a:r>
          </a:p>
          <a:p>
            <a:r>
              <a:rPr lang="en-GB" dirty="0" smtClean="0"/>
              <a:t>Good data visualisations are good matches</a:t>
            </a:r>
          </a:p>
          <a:p>
            <a:r>
              <a:rPr lang="en-GB" dirty="0" smtClean="0"/>
              <a:t>You need to wear Three Hats (and will spend most of your time wearing a Hard Hat)</a:t>
            </a:r>
          </a:p>
          <a:p>
            <a:endParaRPr lang="en-GB" dirty="0" smtClean="0"/>
          </a:p>
        </p:txBody>
      </p:sp>
    </p:spTree>
    <p:extLst>
      <p:ext uri="{BB962C8B-B14F-4D97-AF65-F5344CB8AC3E}">
        <p14:creationId xmlns:p14="http://schemas.microsoft.com/office/powerpoint/2010/main" val="11694752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Excel Default</a:t>
            </a:r>
            <a:endParaRPr lang="en-GB" dirty="0"/>
          </a:p>
        </p:txBody>
      </p:sp>
      <p:graphicFrame>
        <p:nvGraphicFramePr>
          <p:cNvPr id="5" name="Chart 4"/>
          <p:cNvGraphicFramePr/>
          <p:nvPr>
            <p:extLst>
              <p:ext uri="{D42A27DB-BD31-4B8C-83A1-F6EECF244321}">
                <p14:modId xmlns:p14="http://schemas.microsoft.com/office/powerpoint/2010/main" val="4177976445"/>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7934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Major Gridlines</a:t>
            </a:r>
            <a:endParaRPr lang="en-GB" dirty="0"/>
          </a:p>
        </p:txBody>
      </p:sp>
      <p:graphicFrame>
        <p:nvGraphicFramePr>
          <p:cNvPr id="5" name="Chart 4"/>
          <p:cNvGraphicFramePr/>
          <p:nvPr>
            <p:extLst>
              <p:ext uri="{D42A27DB-BD31-4B8C-83A1-F6EECF244321}">
                <p14:modId xmlns:p14="http://schemas.microsoft.com/office/powerpoint/2010/main" val="328428937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84141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2397543119"/>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44913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2805737458"/>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023172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Gridlines Removed</a:t>
            </a:r>
            <a:endParaRPr lang="en-GB" dirty="0"/>
          </a:p>
        </p:txBody>
      </p:sp>
      <p:graphicFrame>
        <p:nvGraphicFramePr>
          <p:cNvPr id="5" name="Chart 4"/>
          <p:cNvGraphicFramePr/>
          <p:nvPr>
            <p:extLst>
              <p:ext uri="{D42A27DB-BD31-4B8C-83A1-F6EECF244321}">
                <p14:modId xmlns:p14="http://schemas.microsoft.com/office/powerpoint/2010/main" val="222949191"/>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57679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Unit interval </a:t>
            </a:r>
            <a:r>
              <a:rPr lang="en-GB" dirty="0" err="1" smtClean="0"/>
              <a:t>tickmarks</a:t>
            </a:r>
            <a:endParaRPr lang="en-GB" dirty="0"/>
          </a:p>
        </p:txBody>
      </p:sp>
      <p:graphicFrame>
        <p:nvGraphicFramePr>
          <p:cNvPr id="5" name="Chart 4"/>
          <p:cNvGraphicFramePr/>
          <p:nvPr>
            <p:extLst>
              <p:ext uri="{D42A27DB-BD31-4B8C-83A1-F6EECF244321}">
                <p14:modId xmlns:p14="http://schemas.microsoft.com/office/powerpoint/2010/main" val="1120072709"/>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64356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r>
              <a:rPr lang="en-GB" dirty="0"/>
              <a:t/>
            </a:r>
            <a:br>
              <a:rPr lang="en-GB" dirty="0"/>
            </a:br>
            <a:r>
              <a:rPr lang="en-GB" dirty="0" smtClean="0"/>
              <a:t>1:1 Ratio</a:t>
            </a:r>
            <a:endParaRPr lang="en-GB" dirty="0"/>
          </a:p>
        </p:txBody>
      </p:sp>
      <p:graphicFrame>
        <p:nvGraphicFramePr>
          <p:cNvPr id="5" name="Chart 4"/>
          <p:cNvGraphicFramePr/>
          <p:nvPr>
            <p:extLst>
              <p:ext uri="{D42A27DB-BD31-4B8C-83A1-F6EECF244321}">
                <p14:modId xmlns:p14="http://schemas.microsoft.com/office/powerpoint/2010/main" val="498884863"/>
              </p:ext>
            </p:extLst>
          </p:nvPr>
        </p:nvGraphicFramePr>
        <p:xfrm>
          <a:off x="2555776" y="1916831"/>
          <a:ext cx="3960000" cy="38159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37872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Support Layer: Excel Default</a:t>
            </a:r>
            <a:endParaRPr lang="en-GB" dirty="0"/>
          </a:p>
        </p:txBody>
      </p:sp>
      <p:graphicFrame>
        <p:nvGraphicFramePr>
          <p:cNvPr id="5" name="Chart 4"/>
          <p:cNvGraphicFramePr/>
          <p:nvPr>
            <p:extLst>
              <p:ext uri="{D42A27DB-BD31-4B8C-83A1-F6EECF244321}">
                <p14:modId xmlns:p14="http://schemas.microsoft.com/office/powerpoint/2010/main" val="143959578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04124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Points</a:t>
            </a:r>
            <a:endParaRPr lang="en-GB" dirty="0"/>
          </a:p>
        </p:txBody>
      </p:sp>
      <p:graphicFrame>
        <p:nvGraphicFramePr>
          <p:cNvPr id="5" name="Chart 4"/>
          <p:cNvGraphicFramePr/>
          <p:nvPr>
            <p:extLst>
              <p:ext uri="{D42A27DB-BD31-4B8C-83A1-F6EECF244321}">
                <p14:modId xmlns:p14="http://schemas.microsoft.com/office/powerpoint/2010/main" val="3828624251"/>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180495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Lines</a:t>
            </a:r>
            <a:endParaRPr lang="en-GB" dirty="0"/>
          </a:p>
        </p:txBody>
      </p:sp>
      <p:graphicFrame>
        <p:nvGraphicFramePr>
          <p:cNvPr id="5" name="Chart 4"/>
          <p:cNvGraphicFramePr/>
          <p:nvPr>
            <p:extLst>
              <p:ext uri="{D42A27DB-BD31-4B8C-83A1-F6EECF244321}">
                <p14:modId xmlns:p14="http://schemas.microsoft.com/office/powerpoint/2010/main" val="200482414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59605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en-GB" dirty="0" err="1" smtClean="0"/>
              <a:t>Mis</a:t>
            </a:r>
            <a:r>
              <a:rPr lang="en-GB" dirty="0" smtClean="0"/>
              <a:t>)information is Beautiful</a:t>
            </a:r>
            <a:endParaRPr lang="en-GB" dirty="0"/>
          </a:p>
        </p:txBody>
      </p:sp>
      <p:sp>
        <p:nvSpPr>
          <p:cNvPr id="3" name="Content Placeholder 2"/>
          <p:cNvSpPr>
            <a:spLocks noGrp="1"/>
          </p:cNvSpPr>
          <p:nvPr>
            <p:ph idx="1"/>
          </p:nvPr>
        </p:nvSpPr>
        <p:spPr>
          <a:xfrm>
            <a:off x="467544" y="1583784"/>
            <a:ext cx="5112568" cy="4525963"/>
          </a:xfrm>
        </p:spPr>
        <p:txBody>
          <a:bodyPr/>
          <a:lstStyle/>
          <a:p>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6289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Bars</a:t>
            </a:r>
            <a:endParaRPr lang="en-GB" dirty="0"/>
          </a:p>
        </p:txBody>
      </p:sp>
      <p:graphicFrame>
        <p:nvGraphicFramePr>
          <p:cNvPr id="5" name="Chart 4"/>
          <p:cNvGraphicFramePr/>
          <p:nvPr>
            <p:extLst>
              <p:ext uri="{D42A27DB-BD31-4B8C-83A1-F6EECF244321}">
                <p14:modId xmlns:p14="http://schemas.microsoft.com/office/powerpoint/2010/main" val="2550674398"/>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7887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Area </a:t>
            </a:r>
            <a:endParaRPr lang="en-GB" dirty="0"/>
          </a:p>
        </p:txBody>
      </p:sp>
      <p:graphicFrame>
        <p:nvGraphicFramePr>
          <p:cNvPr id="5" name="Chart 4"/>
          <p:cNvGraphicFramePr/>
          <p:nvPr>
            <p:extLst>
              <p:ext uri="{D42A27DB-BD31-4B8C-83A1-F6EECF244321}">
                <p14:modId xmlns:p14="http://schemas.microsoft.com/office/powerpoint/2010/main" val="1811282562"/>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185432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5" name="Chart 4"/>
          <p:cNvGraphicFramePr/>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93938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71137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339752" y="5589240"/>
            <a:ext cx="4752528" cy="1061829"/>
          </a:xfrm>
          <a:prstGeom prst="rect">
            <a:avLst/>
          </a:prstGeom>
          <a:noFill/>
        </p:spPr>
        <p:txBody>
          <a:bodyPr wrap="square" rtlCol="0">
            <a:spAutoFit/>
          </a:bodyPr>
          <a:lstStyle/>
          <a:p>
            <a:pPr algn="just"/>
            <a:r>
              <a:rPr lang="en-GB" sz="900" b="1" dirty="0" smtClean="0"/>
              <a:t>Fig XXX</a:t>
            </a:r>
            <a:r>
              <a:rPr lang="en-GB" sz="900" dirty="0" smtClean="0"/>
              <a:t>: A plot of y against x. Y represents... X represents... Note the ...</a:t>
            </a:r>
            <a:r>
              <a:rPr lang="en-GB" sz="900" dirty="0" err="1" smtClean="0"/>
              <a:t>Sed</a:t>
            </a:r>
            <a:r>
              <a:rPr lang="en-GB" sz="900" dirty="0" smtClean="0"/>
              <a:t> </a:t>
            </a:r>
            <a:r>
              <a:rPr lang="en-GB" sz="900" dirty="0" err="1" smtClean="0"/>
              <a:t>consequat</a:t>
            </a:r>
            <a:r>
              <a:rPr lang="en-GB" sz="900" dirty="0" smtClean="0"/>
              <a:t> </a:t>
            </a:r>
            <a:r>
              <a:rPr lang="en-GB" sz="900" dirty="0" err="1" smtClean="0"/>
              <a:t>dolor</a:t>
            </a:r>
            <a:r>
              <a:rPr lang="en-GB" sz="900" dirty="0" smtClean="0"/>
              <a:t> a </a:t>
            </a:r>
            <a:r>
              <a:rPr lang="en-GB" sz="900" dirty="0" err="1" smtClean="0"/>
              <a:t>purus</a:t>
            </a:r>
            <a:r>
              <a:rPr lang="en-GB" sz="900" dirty="0" smtClean="0"/>
              <a:t> </a:t>
            </a:r>
            <a:r>
              <a:rPr lang="en-GB" sz="900" dirty="0" err="1" smtClean="0"/>
              <a:t>molestie</a:t>
            </a:r>
            <a:r>
              <a:rPr lang="en-GB" sz="900" dirty="0" smtClean="0"/>
              <a:t> </a:t>
            </a:r>
            <a:r>
              <a:rPr lang="en-GB" sz="900" dirty="0" err="1" smtClean="0"/>
              <a:t>aliquet</a:t>
            </a:r>
            <a:r>
              <a:rPr lang="en-GB" sz="900" dirty="0" smtClean="0"/>
              <a:t>. Maecenas </a:t>
            </a:r>
            <a:r>
              <a:rPr lang="en-GB" sz="900" dirty="0" err="1" smtClean="0"/>
              <a:t>dignissim</a:t>
            </a:r>
            <a:r>
              <a:rPr lang="en-GB" sz="900" dirty="0" smtClean="0"/>
              <a:t>, </a:t>
            </a:r>
            <a:r>
              <a:rPr lang="en-GB" sz="900" dirty="0" err="1" smtClean="0"/>
              <a:t>urna</a:t>
            </a:r>
            <a:r>
              <a:rPr lang="en-GB" sz="900" dirty="0" smtClean="0"/>
              <a:t> </a:t>
            </a:r>
            <a:r>
              <a:rPr lang="en-GB" sz="900" dirty="0" err="1" smtClean="0"/>
              <a:t>nec</a:t>
            </a:r>
            <a:r>
              <a:rPr lang="en-GB" sz="900" dirty="0" smtClean="0"/>
              <a:t> </a:t>
            </a:r>
            <a:r>
              <a:rPr lang="en-GB" sz="900" dirty="0" err="1" smtClean="0"/>
              <a:t>condimentum</a:t>
            </a:r>
            <a:r>
              <a:rPr lang="en-GB" sz="900" dirty="0" smtClean="0"/>
              <a:t> </a:t>
            </a:r>
            <a:r>
              <a:rPr lang="en-GB" sz="900" dirty="0" err="1" smtClean="0"/>
              <a:t>egestas</a:t>
            </a:r>
            <a:r>
              <a:rPr lang="en-GB" sz="900" dirty="0" smtClean="0"/>
              <a:t>, </a:t>
            </a:r>
            <a:r>
              <a:rPr lang="en-GB" sz="900" dirty="0" err="1" smtClean="0"/>
              <a:t>lectus</a:t>
            </a:r>
            <a:r>
              <a:rPr lang="en-GB" sz="900" dirty="0" smtClean="0"/>
              <a:t> </a:t>
            </a:r>
            <a:r>
              <a:rPr lang="en-GB" sz="900" dirty="0" err="1" smtClean="0"/>
              <a:t>tellus</a:t>
            </a:r>
            <a:r>
              <a:rPr lang="en-GB" sz="900" dirty="0" smtClean="0"/>
              <a:t> </a:t>
            </a:r>
            <a:r>
              <a:rPr lang="en-GB" sz="900" dirty="0" err="1" smtClean="0"/>
              <a:t>interdum</a:t>
            </a:r>
            <a:r>
              <a:rPr lang="en-GB" sz="900" dirty="0" smtClean="0"/>
              <a:t> </a:t>
            </a:r>
            <a:r>
              <a:rPr lang="en-GB" sz="900" dirty="0" err="1" smtClean="0"/>
              <a:t>enim</a:t>
            </a:r>
            <a:r>
              <a:rPr lang="en-GB" sz="900" dirty="0" smtClean="0"/>
              <a:t>, </a:t>
            </a:r>
            <a:r>
              <a:rPr lang="en-GB" sz="900" dirty="0" err="1" smtClean="0"/>
              <a:t>vel</a:t>
            </a:r>
            <a:r>
              <a:rPr lang="en-GB" sz="900" dirty="0" smtClean="0"/>
              <a:t> </a:t>
            </a:r>
            <a:r>
              <a:rPr lang="en-GB" sz="900" dirty="0" err="1" smtClean="0"/>
              <a:t>viverra</a:t>
            </a:r>
            <a:r>
              <a:rPr lang="en-GB" sz="900" dirty="0" smtClean="0"/>
              <a:t> </a:t>
            </a:r>
            <a:r>
              <a:rPr lang="en-GB" sz="900" dirty="0" err="1" smtClean="0"/>
              <a:t>felis</a:t>
            </a:r>
            <a:r>
              <a:rPr lang="en-GB" sz="900" dirty="0" smtClean="0"/>
              <a:t> </a:t>
            </a:r>
            <a:r>
              <a:rPr lang="en-GB" sz="900" dirty="0" err="1" smtClean="0"/>
              <a:t>arcu</a:t>
            </a:r>
            <a:r>
              <a:rPr lang="en-GB" sz="900" dirty="0" smtClean="0"/>
              <a:t> </a:t>
            </a:r>
            <a:r>
              <a:rPr lang="en-GB" sz="900" dirty="0" err="1" smtClean="0"/>
              <a:t>eget</a:t>
            </a:r>
            <a:r>
              <a:rPr lang="en-GB" sz="900" dirty="0" smtClean="0"/>
              <a:t> </a:t>
            </a:r>
            <a:r>
              <a:rPr lang="en-GB" sz="900" dirty="0" err="1" smtClean="0"/>
              <a:t>odio</a:t>
            </a:r>
            <a:r>
              <a:rPr lang="en-GB" sz="900" dirty="0" smtClean="0"/>
              <a:t>. Nam </a:t>
            </a:r>
            <a:r>
              <a:rPr lang="en-GB" sz="900" dirty="0" err="1" smtClean="0"/>
              <a:t>placerat</a:t>
            </a:r>
            <a:r>
              <a:rPr lang="en-GB" sz="900" dirty="0" smtClean="0"/>
              <a:t> </a:t>
            </a:r>
            <a:r>
              <a:rPr lang="en-GB" sz="900" dirty="0" err="1" smtClean="0"/>
              <a:t>faucibus</a:t>
            </a:r>
            <a:r>
              <a:rPr lang="en-GB" sz="900" dirty="0" smtClean="0"/>
              <a:t> </a:t>
            </a:r>
            <a:r>
              <a:rPr lang="en-GB" sz="900" dirty="0" err="1" smtClean="0"/>
              <a:t>sem</a:t>
            </a:r>
            <a:r>
              <a:rPr lang="en-GB" sz="900" dirty="0" smtClean="0"/>
              <a:t> </a:t>
            </a:r>
            <a:r>
              <a:rPr lang="en-GB" sz="900" dirty="0" err="1" smtClean="0"/>
              <a:t>ut</a:t>
            </a:r>
            <a:r>
              <a:rPr lang="en-GB" sz="900" dirty="0" smtClean="0"/>
              <a:t> </a:t>
            </a:r>
            <a:r>
              <a:rPr lang="en-GB" sz="900" dirty="0" err="1" smtClean="0"/>
              <a:t>ornare</a:t>
            </a:r>
            <a:r>
              <a:rPr lang="en-GB" sz="900" dirty="0" smtClean="0"/>
              <a:t>. </a:t>
            </a:r>
            <a:r>
              <a:rPr lang="en-GB" sz="900" dirty="0" err="1" smtClean="0"/>
              <a:t>Etiam</a:t>
            </a:r>
            <a:r>
              <a:rPr lang="en-GB" sz="900" dirty="0" smtClean="0"/>
              <a:t> et </a:t>
            </a:r>
            <a:r>
              <a:rPr lang="en-GB" sz="900" dirty="0" err="1" smtClean="0"/>
              <a:t>nulla</a:t>
            </a:r>
            <a:r>
              <a:rPr lang="en-GB" sz="900" dirty="0" smtClean="0"/>
              <a:t> quam. </a:t>
            </a:r>
            <a:r>
              <a:rPr lang="en-GB" sz="900" dirty="0" err="1" smtClean="0"/>
              <a:t>Suspendisse</a:t>
            </a:r>
            <a:r>
              <a:rPr lang="en-GB" sz="900" dirty="0" smtClean="0"/>
              <a:t> </a:t>
            </a:r>
            <a:r>
              <a:rPr lang="en-GB" sz="900" dirty="0" err="1" smtClean="0"/>
              <a:t>dolor</a:t>
            </a:r>
            <a:r>
              <a:rPr lang="en-GB" sz="900" dirty="0" smtClean="0"/>
              <a:t> </a:t>
            </a:r>
            <a:r>
              <a:rPr lang="en-GB" sz="900" dirty="0" err="1" smtClean="0"/>
              <a:t>diam</a:t>
            </a:r>
            <a:r>
              <a:rPr lang="en-GB" sz="900" dirty="0" smtClean="0"/>
              <a:t>, </a:t>
            </a:r>
            <a:r>
              <a:rPr lang="en-GB" sz="900" dirty="0" err="1" smtClean="0"/>
              <a:t>feugiat</a:t>
            </a:r>
            <a:r>
              <a:rPr lang="en-GB" sz="900" dirty="0" smtClean="0"/>
              <a:t> sit </a:t>
            </a:r>
            <a:r>
              <a:rPr lang="en-GB" sz="900" dirty="0" err="1" smtClean="0"/>
              <a:t>amet</a:t>
            </a:r>
            <a:r>
              <a:rPr lang="en-GB" sz="900" dirty="0" smtClean="0"/>
              <a:t> </a:t>
            </a:r>
            <a:r>
              <a:rPr lang="en-GB" sz="900" dirty="0" err="1" smtClean="0"/>
              <a:t>erat</a:t>
            </a:r>
            <a:r>
              <a:rPr lang="en-GB" sz="900" dirty="0" smtClean="0"/>
              <a:t> </a:t>
            </a:r>
            <a:r>
              <a:rPr lang="en-GB" sz="900" dirty="0" err="1" smtClean="0"/>
              <a:t>sed</a:t>
            </a:r>
            <a:r>
              <a:rPr lang="en-GB" sz="900" dirty="0" smtClean="0"/>
              <a:t>, </a:t>
            </a:r>
            <a:r>
              <a:rPr lang="en-GB" sz="900" dirty="0" err="1" smtClean="0"/>
              <a:t>accumsan</a:t>
            </a:r>
            <a:r>
              <a:rPr lang="en-GB" sz="900" dirty="0" smtClean="0"/>
              <a:t> </a:t>
            </a:r>
            <a:r>
              <a:rPr lang="en-GB" sz="900" dirty="0" err="1" smtClean="0"/>
              <a:t>hendrerit</a:t>
            </a:r>
            <a:r>
              <a:rPr lang="en-GB" sz="900" dirty="0" smtClean="0"/>
              <a:t> </a:t>
            </a:r>
            <a:r>
              <a:rPr lang="en-GB" sz="900" dirty="0" err="1" smtClean="0"/>
              <a:t>erat</a:t>
            </a:r>
            <a:r>
              <a:rPr lang="en-GB" sz="900" dirty="0" smtClean="0"/>
              <a:t>. </a:t>
            </a:r>
            <a:r>
              <a:rPr lang="en-GB" sz="900" dirty="0" err="1" smtClean="0"/>
              <a:t>Aenean</a:t>
            </a:r>
            <a:r>
              <a:rPr lang="en-GB" sz="900" dirty="0" smtClean="0"/>
              <a:t> dictum </a:t>
            </a:r>
            <a:r>
              <a:rPr lang="en-GB" sz="900" dirty="0" err="1" smtClean="0"/>
              <a:t>vulputate</a:t>
            </a:r>
            <a:r>
              <a:rPr lang="en-GB" sz="900" dirty="0" smtClean="0"/>
              <a:t> </a:t>
            </a:r>
            <a:r>
              <a:rPr lang="en-GB" sz="900" dirty="0" err="1" smtClean="0"/>
              <a:t>eros</a:t>
            </a:r>
            <a:r>
              <a:rPr lang="en-GB" sz="900" dirty="0" smtClean="0"/>
              <a:t>, </a:t>
            </a:r>
            <a:r>
              <a:rPr lang="en-GB" sz="900" dirty="0" err="1" smtClean="0"/>
              <a:t>sed</a:t>
            </a:r>
            <a:r>
              <a:rPr lang="en-GB" sz="900" dirty="0" smtClean="0"/>
              <a:t> </a:t>
            </a:r>
            <a:r>
              <a:rPr lang="en-GB" sz="900" dirty="0" err="1" smtClean="0"/>
              <a:t>adipiscing</a:t>
            </a:r>
            <a:r>
              <a:rPr lang="en-GB" sz="900" dirty="0" smtClean="0"/>
              <a:t> </a:t>
            </a:r>
            <a:r>
              <a:rPr lang="en-GB" sz="900" dirty="0" err="1" smtClean="0"/>
              <a:t>erat</a:t>
            </a:r>
            <a:r>
              <a:rPr lang="en-GB" sz="900" dirty="0" smtClean="0"/>
              <a:t> </a:t>
            </a:r>
            <a:r>
              <a:rPr lang="en-GB" sz="900" dirty="0" err="1" smtClean="0"/>
              <a:t>pulvinar</a:t>
            </a:r>
            <a:r>
              <a:rPr lang="en-GB" sz="900" dirty="0" smtClean="0"/>
              <a:t> a. </a:t>
            </a:r>
            <a:r>
              <a:rPr lang="en-GB" sz="900" dirty="0" err="1" smtClean="0"/>
              <a:t>Fusce</a:t>
            </a:r>
            <a:r>
              <a:rPr lang="en-GB" sz="900" dirty="0" smtClean="0"/>
              <a:t> </a:t>
            </a:r>
            <a:r>
              <a:rPr lang="en-GB" sz="900" dirty="0" err="1" smtClean="0"/>
              <a:t>mattis</a:t>
            </a:r>
            <a:r>
              <a:rPr lang="en-GB" sz="900" dirty="0" smtClean="0"/>
              <a:t> </a:t>
            </a:r>
            <a:r>
              <a:rPr lang="en-GB" sz="900" dirty="0" err="1" smtClean="0"/>
              <a:t>convallis</a:t>
            </a:r>
            <a:r>
              <a:rPr lang="en-GB" sz="900" dirty="0" smtClean="0"/>
              <a:t> </a:t>
            </a:r>
            <a:r>
              <a:rPr lang="en-GB" sz="900" dirty="0" err="1" smtClean="0"/>
              <a:t>metus</a:t>
            </a:r>
            <a:r>
              <a:rPr lang="en-GB" sz="900" dirty="0" smtClean="0"/>
              <a:t>, </a:t>
            </a:r>
            <a:r>
              <a:rPr lang="en-GB" sz="900" dirty="0" err="1" smtClean="0"/>
              <a:t>quis</a:t>
            </a:r>
            <a:r>
              <a:rPr lang="en-GB" sz="900" dirty="0" smtClean="0"/>
              <a:t> </a:t>
            </a:r>
            <a:r>
              <a:rPr lang="en-GB" sz="900" dirty="0" err="1" smtClean="0"/>
              <a:t>te</a:t>
            </a:r>
            <a:r>
              <a:rPr lang="en-GB" sz="900" dirty="0" smtClean="0"/>
              <a:t>.</a:t>
            </a:r>
          </a:p>
          <a:p>
            <a:pPr algn="just"/>
            <a:r>
              <a:rPr lang="en-GB" sz="900" b="1" dirty="0" smtClean="0"/>
              <a:t>Data source</a:t>
            </a:r>
            <a:r>
              <a:rPr lang="en-GB" sz="900" dirty="0" smtClean="0"/>
              <a:t>:...</a:t>
            </a:r>
          </a:p>
          <a:p>
            <a:endParaRPr lang="en-GB" sz="900" dirty="0" smtClean="0"/>
          </a:p>
        </p:txBody>
      </p:sp>
    </p:spTree>
    <p:extLst>
      <p:ext uri="{BB962C8B-B14F-4D97-AF65-F5344CB8AC3E}">
        <p14:creationId xmlns:p14="http://schemas.microsoft.com/office/powerpoint/2010/main" val="28080417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339752" y="5589240"/>
            <a:ext cx="4752528" cy="369332"/>
          </a:xfrm>
          <a:prstGeom prst="rect">
            <a:avLst/>
          </a:prstGeom>
          <a:noFill/>
        </p:spPr>
        <p:txBody>
          <a:bodyPr wrap="square" rtlCol="0">
            <a:spAutoFit/>
          </a:bodyPr>
          <a:lstStyle/>
          <a:p>
            <a:pPr algn="just"/>
            <a:r>
              <a:rPr lang="en-GB" sz="900" b="1" dirty="0" smtClean="0"/>
              <a:t>Data source</a:t>
            </a:r>
            <a:r>
              <a:rPr lang="en-GB" sz="900" dirty="0" smtClean="0"/>
              <a:t>:...</a:t>
            </a:r>
          </a:p>
          <a:p>
            <a:endParaRPr lang="en-GB" sz="900" dirty="0" smtClean="0"/>
          </a:p>
        </p:txBody>
      </p:sp>
      <p:sp>
        <p:nvSpPr>
          <p:cNvPr id="6" name="TextBox 5"/>
          <p:cNvSpPr txBox="1"/>
          <p:nvPr/>
        </p:nvSpPr>
        <p:spPr>
          <a:xfrm>
            <a:off x="2771800" y="1700808"/>
            <a:ext cx="3744416" cy="307777"/>
          </a:xfrm>
          <a:prstGeom prst="rect">
            <a:avLst/>
          </a:prstGeom>
          <a:noFill/>
        </p:spPr>
        <p:txBody>
          <a:bodyPr wrap="square" rtlCol="0">
            <a:spAutoFit/>
          </a:bodyPr>
          <a:lstStyle/>
          <a:p>
            <a:pPr algn="just"/>
            <a:r>
              <a:rPr lang="en-GB" sz="1400" b="1" dirty="0" err="1" smtClean="0">
                <a:solidFill>
                  <a:schemeClr val="tx1">
                    <a:lumMod val="75000"/>
                    <a:lumOff val="25000"/>
                  </a:schemeClr>
                </a:solidFill>
              </a:rPr>
              <a:t>Sed</a:t>
            </a:r>
            <a:r>
              <a:rPr lang="en-GB" sz="1400" b="1" dirty="0" smtClean="0">
                <a:solidFill>
                  <a:schemeClr val="tx1">
                    <a:lumMod val="75000"/>
                    <a:lumOff val="25000"/>
                  </a:schemeClr>
                </a:solidFill>
              </a:rPr>
              <a:t> at dui at </a:t>
            </a:r>
            <a:r>
              <a:rPr lang="en-GB" sz="1400" b="1" dirty="0" err="1" smtClean="0">
                <a:solidFill>
                  <a:schemeClr val="tx1">
                    <a:lumMod val="75000"/>
                    <a:lumOff val="25000"/>
                  </a:schemeClr>
                </a:solidFill>
              </a:rPr>
              <a:t>urna</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ullamcorper</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cursus</a:t>
            </a:r>
            <a:r>
              <a:rPr lang="en-GB" sz="900" dirty="0" smtClean="0">
                <a:solidFill>
                  <a:srgbClr val="002060"/>
                </a:solidFill>
              </a:rPr>
              <a:t>.</a:t>
            </a:r>
          </a:p>
        </p:txBody>
      </p:sp>
      <p:sp>
        <p:nvSpPr>
          <p:cNvPr id="8" name="TextBox 7"/>
          <p:cNvSpPr txBox="1"/>
          <p:nvPr/>
        </p:nvSpPr>
        <p:spPr>
          <a:xfrm>
            <a:off x="4860032" y="4293096"/>
            <a:ext cx="1296144" cy="923330"/>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semper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tortor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eu</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Vestibulum</a:t>
            </a:r>
            <a:r>
              <a:rPr lang="en-GB" sz="900" i="1" dirty="0" smtClean="0">
                <a:solidFill>
                  <a:schemeClr val="tx1">
                    <a:lumMod val="75000"/>
                    <a:lumOff val="25000"/>
                  </a:schemeClr>
                </a:solidFill>
              </a:rPr>
              <a:t> ante </a:t>
            </a:r>
            <a:r>
              <a:rPr lang="en-GB" sz="900" i="1" dirty="0" err="1" smtClean="0">
                <a:solidFill>
                  <a:schemeClr val="tx1">
                    <a:lumMod val="75000"/>
                    <a:lumOff val="25000"/>
                  </a:schemeClr>
                </a:solidFill>
              </a:rPr>
              <a:t>ipsum</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primis</a:t>
            </a:r>
            <a:r>
              <a:rPr lang="en-GB" sz="900" i="1" dirty="0" smtClean="0">
                <a:solidFill>
                  <a:schemeClr val="tx1">
                    <a:lumMod val="75000"/>
                    <a:lumOff val="25000"/>
                  </a:schemeClr>
                </a:solidFill>
              </a:rPr>
              <a:t> in </a:t>
            </a:r>
            <a:r>
              <a:rPr lang="en-GB" sz="900" i="1" dirty="0" err="1" smtClean="0">
                <a:solidFill>
                  <a:schemeClr val="tx1">
                    <a:lumMod val="75000"/>
                    <a:lumOff val="25000"/>
                  </a:schemeClr>
                </a:solidFill>
              </a:rPr>
              <a:t>faucibus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orci</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luctus</a:t>
            </a:r>
            <a:r>
              <a:rPr lang="en-GB" sz="900" i="1" dirty="0" smtClean="0">
                <a:solidFill>
                  <a:schemeClr val="tx1">
                    <a:lumMod val="75000"/>
                    <a:lumOff val="25000"/>
                  </a:schemeClr>
                </a:solidFill>
              </a:rPr>
              <a:t> et </a:t>
            </a:r>
            <a:r>
              <a:rPr lang="en-GB" sz="900" i="1" dirty="0" err="1" smtClean="0">
                <a:solidFill>
                  <a:schemeClr val="tx1">
                    <a:lumMod val="75000"/>
                    <a:lumOff val="25000"/>
                  </a:schemeClr>
                </a:solidFill>
              </a:rPr>
              <a:t>ultrices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posuere</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cubilia</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Curae</a:t>
            </a:r>
            <a:endParaRPr lang="en-GB" sz="400" i="1" dirty="0" smtClean="0">
              <a:solidFill>
                <a:schemeClr val="tx1">
                  <a:lumMod val="75000"/>
                  <a:lumOff val="25000"/>
                </a:schemeClr>
              </a:solidFill>
            </a:endParaRPr>
          </a:p>
        </p:txBody>
      </p:sp>
      <p:cxnSp>
        <p:nvCxnSpPr>
          <p:cNvPr id="27" name="Straight Arrow Connector 26"/>
          <p:cNvCxnSpPr/>
          <p:nvPr/>
        </p:nvCxnSpPr>
        <p:spPr>
          <a:xfrm>
            <a:off x="6012160" y="2348880"/>
            <a:ext cx="504056" cy="7200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203848" y="4725144"/>
            <a:ext cx="1512168"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067944" y="2780928"/>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sp>
        <p:nvSpPr>
          <p:cNvPr id="49" name="TextBox 48"/>
          <p:cNvSpPr txBox="1"/>
          <p:nvPr/>
        </p:nvSpPr>
        <p:spPr>
          <a:xfrm>
            <a:off x="5508104" y="3717032"/>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spTree>
    <p:extLst>
      <p:ext uri="{BB962C8B-B14F-4D97-AF65-F5344CB8AC3E}">
        <p14:creationId xmlns:p14="http://schemas.microsoft.com/office/powerpoint/2010/main" val="32841728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rest of </a:t>
            </a:r>
            <a:br>
              <a:rPr lang="en-GB" dirty="0" smtClean="0"/>
            </a:br>
            <a:r>
              <a:rPr lang="en-GB" dirty="0" smtClean="0"/>
              <a:t>the workshop</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This afternoon</a:t>
            </a:r>
          </a:p>
          <a:p>
            <a:pPr lvl="1"/>
            <a:r>
              <a:rPr lang="en-GB" dirty="0" smtClean="0"/>
              <a:t>An introduction to R</a:t>
            </a:r>
          </a:p>
          <a:p>
            <a:pPr lvl="1"/>
            <a:r>
              <a:rPr lang="en-GB" dirty="0" smtClean="0"/>
              <a:t>R installation workshop</a:t>
            </a:r>
          </a:p>
          <a:p>
            <a:endParaRPr lang="en-GB" dirty="0"/>
          </a:p>
          <a:p>
            <a:r>
              <a:rPr lang="en-GB" dirty="0" smtClean="0"/>
              <a:t>Tomorrow Morning</a:t>
            </a:r>
          </a:p>
          <a:p>
            <a:pPr lvl="1"/>
            <a:r>
              <a:rPr lang="en-GB" dirty="0" smtClean="0"/>
              <a:t>A brief introduction to ggplot2</a:t>
            </a:r>
          </a:p>
          <a:p>
            <a:pPr lvl="1"/>
            <a:r>
              <a:rPr lang="en-GB" dirty="0" smtClean="0"/>
              <a:t>Extended practical on ggplot2</a:t>
            </a:r>
          </a:p>
          <a:p>
            <a:r>
              <a:rPr lang="en-GB" dirty="0" smtClean="0"/>
              <a:t>Tomorrow Afternoon</a:t>
            </a:r>
          </a:p>
          <a:p>
            <a:pPr lvl="1"/>
            <a:r>
              <a:rPr lang="en-GB" dirty="0" smtClean="0"/>
              <a:t>A talk on visual demography</a:t>
            </a:r>
          </a:p>
          <a:p>
            <a:pPr lvl="1"/>
            <a:r>
              <a:rPr lang="en-GB" dirty="0" smtClean="0"/>
              <a:t>A practical: either on visual demography; or continuing to work on ggplot2</a:t>
            </a:r>
          </a:p>
          <a:p>
            <a:pPr lvl="1"/>
            <a:r>
              <a:rPr lang="en-GB" dirty="0" smtClean="0"/>
              <a:t>Summing up</a:t>
            </a:r>
            <a:endParaRPr lang="en-GB" dirty="0"/>
          </a:p>
        </p:txBody>
      </p:sp>
    </p:spTree>
    <p:extLst>
      <p:ext uri="{BB962C8B-B14F-4D97-AF65-F5344CB8AC3E}">
        <p14:creationId xmlns:p14="http://schemas.microsoft.com/office/powerpoint/2010/main" val="3530510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R</a:t>
            </a:r>
            <a:endParaRPr lang="en-GB" dirty="0"/>
          </a:p>
        </p:txBody>
      </p:sp>
      <p:sp>
        <p:nvSpPr>
          <p:cNvPr id="3" name="Content Placeholder 2"/>
          <p:cNvSpPr>
            <a:spLocks noGrp="1"/>
          </p:cNvSpPr>
          <p:nvPr>
            <p:ph idx="1"/>
          </p:nvPr>
        </p:nvSpPr>
        <p:spPr/>
        <p:txBody>
          <a:bodyPr>
            <a:normAutofit fontScale="47500" lnSpcReduction="20000"/>
          </a:bodyPr>
          <a:lstStyle/>
          <a:p>
            <a:r>
              <a:rPr lang="en-GB" dirty="0" smtClean="0"/>
              <a:t>Please go to the following url:</a:t>
            </a:r>
          </a:p>
          <a:p>
            <a:pPr lvl="1"/>
            <a:r>
              <a:rPr lang="en-GB" dirty="0">
                <a:hlinkClick r:id="rId2"/>
              </a:rPr>
              <a:t>https://</a:t>
            </a:r>
            <a:r>
              <a:rPr lang="en-GB" dirty="0" smtClean="0">
                <a:hlinkClick r:id="rId2"/>
              </a:rPr>
              <a:t>www.codeschool.com/courses/try-r</a:t>
            </a:r>
            <a:endParaRPr lang="en-GB" dirty="0" smtClean="0"/>
          </a:p>
          <a:p>
            <a:endParaRPr lang="en-GB" dirty="0"/>
          </a:p>
          <a:p>
            <a:r>
              <a:rPr lang="en-GB" dirty="0" smtClean="0"/>
              <a:t>This course does not require installation of R. Instead, it simulates R in a web browser. However, it produces a simulation of R that is much friendlier and more helpful than the real thing!</a:t>
            </a:r>
          </a:p>
          <a:p>
            <a:r>
              <a:rPr lang="en-GB" dirty="0" smtClean="0"/>
              <a:t>The course has a number of levels. To complete each level a number of challenges have to be completed.  Completing each challenge involves learning about and mastering something new about R. </a:t>
            </a:r>
          </a:p>
          <a:p>
            <a:r>
              <a:rPr lang="en-GB" dirty="0" smtClean="0"/>
              <a:t>The added value I will be providing, compared to the course alone, is you! Developing a basic familiarity with R is essential for day two. Some of you already have this, some don’t. However I hope everyone will gain from this exercise: the newcomers by learning something from the first time; and people with more experience by having to revise these skills, and having to explain to newcomers how and why R works the way it does. </a:t>
            </a:r>
          </a:p>
          <a:p>
            <a:r>
              <a:rPr lang="en-GB" dirty="0" smtClean="0"/>
              <a:t>Every few minutes I will be asking for progress checks. I will ask people who are furthest ahead to help out the people who are furthest behind. When everyone in the class has finished a particular level, I will ask everyone to stop so we can discuss what we have just learned. </a:t>
            </a:r>
          </a:p>
          <a:p>
            <a:r>
              <a:rPr lang="en-GB" dirty="0" smtClean="0"/>
              <a:t>The guiding principle of this session is </a:t>
            </a:r>
            <a:r>
              <a:rPr lang="en-GB" b="1" dirty="0" smtClean="0"/>
              <a:t>nobody left behind</a:t>
            </a:r>
            <a:r>
              <a:rPr lang="en-GB" dirty="0" smtClean="0"/>
              <a:t>. </a:t>
            </a:r>
            <a:endParaRPr lang="en-GB" dirty="0"/>
          </a:p>
        </p:txBody>
      </p:sp>
    </p:spTree>
    <p:extLst>
      <p:ext uri="{BB962C8B-B14F-4D97-AF65-F5344CB8AC3E}">
        <p14:creationId xmlns:p14="http://schemas.microsoft.com/office/powerpoint/2010/main" val="22299958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have we learned?</a:t>
            </a:r>
            <a:endParaRPr lang="en-GB" dirty="0"/>
          </a:p>
        </p:txBody>
      </p:sp>
      <p:sp>
        <p:nvSpPr>
          <p:cNvPr id="3" name="Content Placeholder 2"/>
          <p:cNvSpPr>
            <a:spLocks noGrp="1"/>
          </p:cNvSpPr>
          <p:nvPr>
            <p:ph idx="1"/>
          </p:nvPr>
        </p:nvSpPr>
        <p:spPr/>
        <p:txBody>
          <a:bodyPr>
            <a:normAutofit fontScale="47500" lnSpcReduction="20000"/>
          </a:bodyPr>
          <a:lstStyle/>
          <a:p>
            <a:r>
              <a:rPr lang="en-GB" dirty="0" smtClean="0"/>
              <a:t>Level 1: Using R</a:t>
            </a:r>
          </a:p>
          <a:p>
            <a:pPr lvl="1"/>
            <a:r>
              <a:rPr lang="en-GB" dirty="0" smtClean="0"/>
              <a:t>Discussion here</a:t>
            </a:r>
          </a:p>
          <a:p>
            <a:pPr lvl="1"/>
            <a:endParaRPr lang="en-GB" dirty="0" smtClean="0"/>
          </a:p>
          <a:p>
            <a:r>
              <a:rPr lang="en-GB" dirty="0" smtClean="0"/>
              <a:t>Level 2: Vectors</a:t>
            </a:r>
          </a:p>
          <a:p>
            <a:pPr lvl="1"/>
            <a:r>
              <a:rPr lang="en-GB" dirty="0" smtClean="0"/>
              <a:t>Discussion here</a:t>
            </a:r>
          </a:p>
          <a:p>
            <a:pPr lvl="1"/>
            <a:endParaRPr lang="en-GB" dirty="0" smtClean="0"/>
          </a:p>
          <a:p>
            <a:r>
              <a:rPr lang="en-GB" dirty="0" smtClean="0"/>
              <a:t>Level 3: Matrices</a:t>
            </a:r>
          </a:p>
          <a:p>
            <a:pPr lvl="1"/>
            <a:r>
              <a:rPr lang="en-GB" dirty="0" smtClean="0"/>
              <a:t>Discussion here</a:t>
            </a:r>
          </a:p>
          <a:p>
            <a:pPr lvl="1"/>
            <a:endParaRPr lang="en-GB" dirty="0" smtClean="0"/>
          </a:p>
          <a:p>
            <a:r>
              <a:rPr lang="en-GB" dirty="0" smtClean="0"/>
              <a:t>Level 4: Summary Statistics</a:t>
            </a:r>
          </a:p>
          <a:p>
            <a:pPr lvl="1"/>
            <a:r>
              <a:rPr lang="en-GB" dirty="0" smtClean="0"/>
              <a:t>Discussion here</a:t>
            </a:r>
          </a:p>
          <a:p>
            <a:pPr lvl="1"/>
            <a:endParaRPr lang="en-GB" dirty="0" smtClean="0"/>
          </a:p>
          <a:p>
            <a:r>
              <a:rPr lang="en-GB" dirty="0" smtClean="0"/>
              <a:t>Level 5: Factors</a:t>
            </a:r>
          </a:p>
          <a:p>
            <a:pPr lvl="1"/>
            <a:r>
              <a:rPr lang="en-GB" dirty="0" smtClean="0"/>
              <a:t>Discussion here</a:t>
            </a:r>
          </a:p>
          <a:p>
            <a:pPr lvl="1"/>
            <a:endParaRPr lang="en-GB" dirty="0" smtClean="0"/>
          </a:p>
          <a:p>
            <a:r>
              <a:rPr lang="en-GB" dirty="0" smtClean="0"/>
              <a:t>Level 6: Data Frames</a:t>
            </a:r>
          </a:p>
          <a:p>
            <a:pPr lvl="1"/>
            <a:r>
              <a:rPr lang="en-GB" dirty="0" smtClean="0"/>
              <a:t>Discussion here</a:t>
            </a:r>
          </a:p>
          <a:p>
            <a:pPr lvl="1"/>
            <a:endParaRPr lang="en-GB" dirty="0" smtClean="0"/>
          </a:p>
          <a:p>
            <a:r>
              <a:rPr lang="en-GB" dirty="0" smtClean="0"/>
              <a:t>Level 7: Real-World Data</a:t>
            </a:r>
          </a:p>
          <a:p>
            <a:pPr lvl="1"/>
            <a:r>
              <a:rPr lang="en-GB" dirty="0" smtClean="0"/>
              <a:t>Discussion here</a:t>
            </a:r>
            <a:endParaRPr lang="en-GB" dirty="0"/>
          </a:p>
        </p:txBody>
      </p:sp>
    </p:spTree>
    <p:extLst>
      <p:ext uri="{BB962C8B-B14F-4D97-AF65-F5344CB8AC3E}">
        <p14:creationId xmlns:p14="http://schemas.microsoft.com/office/powerpoint/2010/main" val="208449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ideas/Principles</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R is about functions and objects</a:t>
            </a:r>
          </a:p>
          <a:p>
            <a:r>
              <a:rPr lang="en-GB" dirty="0" smtClean="0"/>
              <a:t>Most functions look a bit like this:</a:t>
            </a:r>
          </a:p>
          <a:p>
            <a:pPr marL="0" indent="0">
              <a:buNone/>
            </a:pPr>
            <a:r>
              <a:rPr lang="en-GB" sz="1800" dirty="0" smtClean="0">
                <a:latin typeface="Lucida Console" panose="020B0609040504020204" pitchFamily="49" charset="0"/>
              </a:rPr>
              <a:t>	output &lt;- </a:t>
            </a:r>
            <a:r>
              <a:rPr lang="en-GB" sz="1800" dirty="0" err="1" smtClean="0">
                <a:latin typeface="Lucida Console" panose="020B0609040504020204" pitchFamily="49" charset="0"/>
              </a:rPr>
              <a:t>some_function</a:t>
            </a:r>
            <a:r>
              <a:rPr lang="en-GB" sz="1800" dirty="0" smtClean="0">
                <a:latin typeface="Lucida Console" panose="020B0609040504020204" pitchFamily="49" charset="0"/>
              </a:rPr>
              <a:t>(input1, input2)</a:t>
            </a:r>
          </a:p>
          <a:p>
            <a:endParaRPr lang="en-GB" dirty="0" smtClean="0"/>
          </a:p>
          <a:p>
            <a:endParaRPr lang="en-GB" dirty="0"/>
          </a:p>
          <a:p>
            <a:endParaRPr lang="en-GB" dirty="0" smtClean="0"/>
          </a:p>
          <a:p>
            <a:endParaRPr lang="en-GB" dirty="0" smtClean="0"/>
          </a:p>
          <a:p>
            <a:r>
              <a:rPr lang="en-GB" dirty="0" smtClean="0"/>
              <a:t>Functions take objects, do things to them, and make other objects. Functions also have ‘side effects’. Printing, either to the console, or to a graphics device, is classed as a ‘side effect’. (So, ‘side effects’ are good, as long as they’re understood.)</a:t>
            </a:r>
            <a:endParaRPr lang="en-GB" dirty="0"/>
          </a:p>
        </p:txBody>
      </p:sp>
      <p:sp>
        <p:nvSpPr>
          <p:cNvPr id="5" name="Rectangular Callout 4"/>
          <p:cNvSpPr/>
          <p:nvPr/>
        </p:nvSpPr>
        <p:spPr>
          <a:xfrm>
            <a:off x="1043608" y="2924944"/>
            <a:ext cx="1728192" cy="936104"/>
          </a:xfrm>
          <a:prstGeom prst="wedgeRectCallout">
            <a:avLst>
              <a:gd name="adj1" fmla="val -8504"/>
              <a:gd name="adj2" fmla="val -83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Output Object</a:t>
            </a:r>
            <a:endParaRPr lang="en-GB" dirty="0"/>
          </a:p>
        </p:txBody>
      </p:sp>
      <p:sp>
        <p:nvSpPr>
          <p:cNvPr id="6" name="Rectangular Callout 5"/>
          <p:cNvSpPr/>
          <p:nvPr/>
        </p:nvSpPr>
        <p:spPr>
          <a:xfrm>
            <a:off x="2915816" y="2924944"/>
            <a:ext cx="1728192" cy="936104"/>
          </a:xfrm>
          <a:prstGeom prst="wedgeRectCallout">
            <a:avLst>
              <a:gd name="adj1" fmla="val -40353"/>
              <a:gd name="adj2" fmla="val -844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Assignment Operator</a:t>
            </a:r>
            <a:endParaRPr lang="en-GB" dirty="0"/>
          </a:p>
        </p:txBody>
      </p:sp>
      <p:sp>
        <p:nvSpPr>
          <p:cNvPr id="7" name="Rectangular Callout 6"/>
          <p:cNvSpPr/>
          <p:nvPr/>
        </p:nvSpPr>
        <p:spPr>
          <a:xfrm>
            <a:off x="4860032" y="2924944"/>
            <a:ext cx="1728192" cy="936104"/>
          </a:xfrm>
          <a:prstGeom prst="wedgeRectCallout">
            <a:avLst>
              <a:gd name="adj1" fmla="val -108161"/>
              <a:gd name="adj2" fmla="val -844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Function name</a:t>
            </a:r>
            <a:endParaRPr lang="en-GB" dirty="0"/>
          </a:p>
        </p:txBody>
      </p:sp>
      <p:sp>
        <p:nvSpPr>
          <p:cNvPr id="8" name="Rectangular Callout 7"/>
          <p:cNvSpPr/>
          <p:nvPr/>
        </p:nvSpPr>
        <p:spPr>
          <a:xfrm>
            <a:off x="6804248" y="2924451"/>
            <a:ext cx="1728192" cy="936104"/>
          </a:xfrm>
          <a:prstGeom prst="wedgeRectCallout">
            <a:avLst>
              <a:gd name="adj1" fmla="val -152340"/>
              <a:gd name="adj2" fmla="val -873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Arguments to function</a:t>
            </a:r>
            <a:endParaRPr lang="en-GB" dirty="0"/>
          </a:p>
        </p:txBody>
      </p:sp>
    </p:spTree>
    <p:extLst>
      <p:ext uri="{BB962C8B-B14F-4D97-AF65-F5344CB8AC3E}">
        <p14:creationId xmlns:p14="http://schemas.microsoft.com/office/powerpoint/2010/main" val="231959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en-GB" dirty="0" err="1" smtClean="0"/>
              <a:t>Mis</a:t>
            </a:r>
            <a:r>
              <a:rPr lang="en-GB" dirty="0" smtClean="0"/>
              <a:t>)information is Beautiful</a:t>
            </a:r>
            <a:endParaRPr lang="en-GB" dirty="0"/>
          </a:p>
        </p:txBody>
      </p:sp>
      <p:sp>
        <p:nvSpPr>
          <p:cNvPr id="3" name="Content Placeholder 2"/>
          <p:cNvSpPr>
            <a:spLocks noGrp="1"/>
          </p:cNvSpPr>
          <p:nvPr>
            <p:ph idx="1"/>
          </p:nvPr>
        </p:nvSpPr>
        <p:spPr>
          <a:xfrm>
            <a:off x="467544" y="1583784"/>
            <a:ext cx="5112568" cy="4525963"/>
          </a:xfrm>
        </p:spPr>
        <p:txBody>
          <a:bodyPr/>
          <a:lstStyle/>
          <a:p>
            <a:r>
              <a:rPr lang="en-GB" dirty="0" smtClean="0"/>
              <a:t>Tim </a:t>
            </a:r>
            <a:r>
              <a:rPr lang="en-GB" dirty="0" err="1" smtClean="0"/>
              <a:t>Harford</a:t>
            </a:r>
            <a:endParaRPr lang="en-GB" dirty="0" smtClean="0"/>
          </a:p>
          <a:p>
            <a:pPr lvl="1"/>
            <a:r>
              <a:rPr lang="en-GB" dirty="0" smtClean="0"/>
              <a:t>Economist</a:t>
            </a:r>
          </a:p>
          <a:p>
            <a:pPr lvl="1"/>
            <a:r>
              <a:rPr lang="en-GB" dirty="0" smtClean="0"/>
              <a:t>Presenter of Radio 4’s More or Less</a:t>
            </a:r>
          </a:p>
          <a:p>
            <a:pPr lvl="1"/>
            <a:r>
              <a:rPr lang="en-GB" dirty="0" smtClean="0"/>
              <a:t>Argues we should beware of data visualisation</a:t>
            </a:r>
          </a:p>
          <a:p>
            <a:pPr lvl="1"/>
            <a:r>
              <a:rPr lang="en-GB" dirty="0" smtClean="0"/>
              <a:t>Data visualisation dazzles, rather than informs </a:t>
            </a:r>
            <a:endParaRPr lang="en-GB" dirty="0"/>
          </a:p>
        </p:txBody>
      </p:sp>
      <p:sp>
        <p:nvSpPr>
          <p:cNvPr id="4" name="Rectangle 3"/>
          <p:cNvSpPr/>
          <p:nvPr/>
        </p:nvSpPr>
        <p:spPr>
          <a:xfrm>
            <a:off x="827584" y="5805264"/>
            <a:ext cx="6030416" cy="369332"/>
          </a:xfrm>
          <a:prstGeom prst="rect">
            <a:avLst/>
          </a:prstGeom>
        </p:spPr>
        <p:txBody>
          <a:bodyPr wrap="square">
            <a:spAutoFit/>
          </a:bodyPr>
          <a:lstStyle/>
          <a:p>
            <a:r>
              <a:rPr lang="en-GB" dirty="0" smtClean="0"/>
              <a:t>http://view6.workcast.net/?pak=8615439470431294#</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3070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Ideas/Principles</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There are a large number of R object types, but almost all R objects are vectors, with elements that can be individually accessed. For example, a single value is conceived of by R as a vector of length 1; a 2x2 matrix is conceived of as a vector of length 4 with some additional attributes.</a:t>
            </a:r>
          </a:p>
          <a:p>
            <a:r>
              <a:rPr lang="en-GB" dirty="0" smtClean="0"/>
              <a:t>One of the most common R object types is the </a:t>
            </a:r>
            <a:r>
              <a:rPr lang="en-GB" dirty="0" err="1" smtClean="0"/>
              <a:t>dataframe</a:t>
            </a:r>
            <a:r>
              <a:rPr lang="en-GB" dirty="0" smtClean="0"/>
              <a:t>. </a:t>
            </a:r>
            <a:r>
              <a:rPr lang="en-GB" dirty="0" err="1" smtClean="0"/>
              <a:t>Dataframes</a:t>
            </a:r>
            <a:r>
              <a:rPr lang="en-GB" dirty="0" smtClean="0"/>
              <a:t> hold data in a rectangular format, with each row representing a different case, and each column representing a different variable. Each variable can be of a different class: numeric, logical, factor, and so on. </a:t>
            </a:r>
            <a:r>
              <a:rPr lang="en-GB" dirty="0" err="1" smtClean="0"/>
              <a:t>Dataframes</a:t>
            </a:r>
            <a:r>
              <a:rPr lang="en-GB" dirty="0" smtClean="0"/>
              <a:t> should be very familiar to quantitative social scientists who work with SPSS, Stata or Excel.</a:t>
            </a:r>
          </a:p>
          <a:p>
            <a:r>
              <a:rPr lang="en-GB" dirty="0" smtClean="0"/>
              <a:t>One of the most important classes of object is the list. A list is an object that can contain all other kinds of object, including other this. This means it can be used to manage data with a complex non-rectangular data. (For example, spatial data)</a:t>
            </a:r>
          </a:p>
          <a:p>
            <a:r>
              <a:rPr lang="en-GB" dirty="0" smtClean="0"/>
              <a:t>Technically, a </a:t>
            </a:r>
            <a:r>
              <a:rPr lang="en-GB" dirty="0" err="1" smtClean="0"/>
              <a:t>dataframe</a:t>
            </a:r>
            <a:r>
              <a:rPr lang="en-GB" dirty="0" smtClean="0"/>
              <a:t> is ‘non-ragged’ list. This means it is thought of a list of length k, where k is the number of variables, and where each of the elements of the list is a vector of length n, the number of cases or observations. Each of the list elements can, however, be of a different type.</a:t>
            </a:r>
            <a:endParaRPr lang="en-GB" dirty="0"/>
          </a:p>
        </p:txBody>
      </p:sp>
    </p:spTree>
    <p:extLst>
      <p:ext uri="{BB962C8B-B14F-4D97-AF65-F5344CB8AC3E}">
        <p14:creationId xmlns:p14="http://schemas.microsoft.com/office/powerpoint/2010/main" val="4138056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Packages</a:t>
            </a:r>
            <a:endParaRPr lang="en-GB" dirty="0"/>
          </a:p>
        </p:txBody>
      </p:sp>
      <p:sp>
        <p:nvSpPr>
          <p:cNvPr id="3" name="Content Placeholder 2"/>
          <p:cNvSpPr>
            <a:spLocks noGrp="1"/>
          </p:cNvSpPr>
          <p:nvPr>
            <p:ph idx="1"/>
          </p:nvPr>
        </p:nvSpPr>
        <p:spPr/>
        <p:txBody>
          <a:bodyPr>
            <a:normAutofit fontScale="47500" lnSpcReduction="20000"/>
          </a:bodyPr>
          <a:lstStyle/>
          <a:p>
            <a:r>
              <a:rPr lang="en-GB" dirty="0" smtClean="0"/>
              <a:t>R has grown so fast because it’s open-source. Anyone could (in principle) create a new collection of functions for a particular purpose, and so save other people the effort of creating these functions themselves. </a:t>
            </a:r>
            <a:endParaRPr lang="en-GB" dirty="0"/>
          </a:p>
          <a:p>
            <a:r>
              <a:rPr lang="en-GB" dirty="0" smtClean="0"/>
              <a:t>These collections of functions are known as ‘packages’. Thousands of packages are available on CRAN. </a:t>
            </a:r>
          </a:p>
          <a:p>
            <a:r>
              <a:rPr lang="en-GB" dirty="0" smtClean="0"/>
              <a:t>To install a package using the command line, type </a:t>
            </a:r>
            <a:r>
              <a:rPr lang="en-GB" dirty="0" err="1" smtClean="0"/>
              <a:t>install.packages</a:t>
            </a:r>
            <a:r>
              <a:rPr lang="en-GB" dirty="0" smtClean="0"/>
              <a:t>(“</a:t>
            </a:r>
            <a:r>
              <a:rPr lang="en-GB" dirty="0" err="1" smtClean="0"/>
              <a:t>the_package_name</a:t>
            </a:r>
            <a:r>
              <a:rPr lang="en-GB" dirty="0" smtClean="0"/>
              <a:t>”). A package only has to be installed once. </a:t>
            </a:r>
          </a:p>
          <a:p>
            <a:r>
              <a:rPr lang="en-GB" dirty="0" smtClean="0"/>
              <a:t>Once a package has been installed on your machine, it has to be loaded onto the current R session. You can do this by typing either library(“</a:t>
            </a:r>
            <a:r>
              <a:rPr lang="en-GB" dirty="0" err="1" smtClean="0"/>
              <a:t>the_package_name</a:t>
            </a:r>
            <a:r>
              <a:rPr lang="en-GB" dirty="0" smtClean="0"/>
              <a:t>”) or require(“</a:t>
            </a:r>
            <a:r>
              <a:rPr lang="en-GB" dirty="0" err="1" smtClean="0"/>
              <a:t>the_package_name</a:t>
            </a:r>
            <a:r>
              <a:rPr lang="en-GB" dirty="0" smtClean="0"/>
              <a:t>”). (There are subtle differences between the library() and require() functions. I would recommend using the require() function.)</a:t>
            </a:r>
          </a:p>
          <a:p>
            <a:r>
              <a:rPr lang="en-GB" dirty="0" smtClean="0"/>
              <a:t>Within </a:t>
            </a:r>
            <a:r>
              <a:rPr lang="en-GB" dirty="0" err="1" smtClean="0"/>
              <a:t>RStudio</a:t>
            </a:r>
            <a:r>
              <a:rPr lang="en-GB" dirty="0" smtClean="0"/>
              <a:t>, a list of packages that can be downloaded, along with descriptions, can be found in the ‘packages’ tab in the bottom right quadrant of the screen. Clicking on the checkbox next to the package name will install or load it for you. </a:t>
            </a:r>
          </a:p>
          <a:p>
            <a:r>
              <a:rPr lang="en-GB" dirty="0" smtClean="0"/>
              <a:t>In fact, there are so many packages that there is a package for helping to manage packages, called ‘task views’. A task view is a collection of packages that an expert in a particular subject area has curated and managed for others in that subject area to use. For example, there are specific task views for social sciences, finance, Bayesian inference, spatial statistics, and much more. By installing a particular task view, dozens of packages useful for your particular research field will be fetched and installed for you. For more information</a:t>
            </a:r>
            <a:r>
              <a:rPr lang="en-GB" dirty="0"/>
              <a:t>, please see </a:t>
            </a:r>
            <a:r>
              <a:rPr lang="en-GB" dirty="0">
                <a:hlinkClick r:id="rId2"/>
              </a:rPr>
              <a:t>http://cran.r-project.org/web/views</a:t>
            </a:r>
            <a:r>
              <a:rPr lang="en-GB" dirty="0" smtClean="0">
                <a:hlinkClick r:id="rId2"/>
              </a:rPr>
              <a:t>/</a:t>
            </a:r>
            <a:r>
              <a:rPr lang="en-GB" dirty="0" smtClean="0"/>
              <a:t> </a:t>
            </a:r>
          </a:p>
        </p:txBody>
      </p:sp>
    </p:spTree>
    <p:extLst>
      <p:ext uri="{BB962C8B-B14F-4D97-AF65-F5344CB8AC3E}">
        <p14:creationId xmlns:p14="http://schemas.microsoft.com/office/powerpoint/2010/main" val="15232910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help</a:t>
            </a:r>
            <a:endParaRPr lang="en-GB" dirty="0"/>
          </a:p>
        </p:txBody>
      </p:sp>
      <p:sp>
        <p:nvSpPr>
          <p:cNvPr id="3" name="Content Placeholder 2"/>
          <p:cNvSpPr>
            <a:spLocks noGrp="1"/>
          </p:cNvSpPr>
          <p:nvPr>
            <p:ph idx="1"/>
          </p:nvPr>
        </p:nvSpPr>
        <p:spPr/>
        <p:txBody>
          <a:bodyPr>
            <a:normAutofit fontScale="62500" lnSpcReduction="20000"/>
          </a:bodyPr>
          <a:lstStyle/>
          <a:p>
            <a:r>
              <a:rPr lang="en-GB" dirty="0" smtClean="0"/>
              <a:t>It is possible to get limited and highly structured descriptions of functions in R packages that have been loaded by typing either help(“</a:t>
            </a:r>
            <a:r>
              <a:rPr lang="en-GB" dirty="0" err="1" smtClean="0"/>
              <a:t>function_name</a:t>
            </a:r>
            <a:r>
              <a:rPr lang="en-GB" dirty="0" smtClean="0"/>
              <a:t>”) or ?</a:t>
            </a:r>
            <a:r>
              <a:rPr lang="en-GB" dirty="0" err="1" smtClean="0"/>
              <a:t>function_name</a:t>
            </a:r>
            <a:r>
              <a:rPr lang="en-GB" dirty="0" smtClean="0"/>
              <a:t> (The ? Symbol is a shorthand for ‘help’). </a:t>
            </a:r>
          </a:p>
          <a:p>
            <a:r>
              <a:rPr lang="en-GB" dirty="0" smtClean="0"/>
              <a:t>The problem with the information presented by the help files is you may need a lot of help to understand it. (They tend to be very technical, and not to present easy-to-understand examples.)</a:t>
            </a:r>
          </a:p>
          <a:p>
            <a:r>
              <a:rPr lang="en-GB" dirty="0" smtClean="0"/>
              <a:t>Another option is the apropos function, which searches for all functions containing the argument name.</a:t>
            </a:r>
          </a:p>
          <a:p>
            <a:r>
              <a:rPr lang="en-GB" dirty="0" smtClean="0"/>
              <a:t>For more bespoke and specific queries, I would recommend searching through the R users mailing list, and through the website </a:t>
            </a:r>
            <a:r>
              <a:rPr lang="en-GB" dirty="0" err="1" smtClean="0"/>
              <a:t>stackoverflow</a:t>
            </a:r>
            <a:r>
              <a:rPr lang="en-GB" dirty="0" smtClean="0"/>
              <a:t>. If you cannot find a solution, I would recommend asking colleagues, or posting on </a:t>
            </a:r>
            <a:r>
              <a:rPr lang="en-GB" dirty="0" err="1" smtClean="0"/>
              <a:t>stackoverflow</a:t>
            </a:r>
            <a:r>
              <a:rPr lang="en-GB" dirty="0" smtClean="0"/>
              <a:t>, but only if you have read the guidelines and exhausted other possibilities. </a:t>
            </a:r>
          </a:p>
        </p:txBody>
      </p:sp>
    </p:spTree>
    <p:extLst>
      <p:ext uri="{BB962C8B-B14F-4D97-AF65-F5344CB8AC3E}">
        <p14:creationId xmlns:p14="http://schemas.microsoft.com/office/powerpoint/2010/main" val="41714198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Friendly websites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Quick-R</a:t>
            </a:r>
          </a:p>
          <a:p>
            <a:pPr lvl="1"/>
            <a:r>
              <a:rPr lang="en-GB" dirty="0">
                <a:hlinkClick r:id="rId2"/>
              </a:rPr>
              <a:t>http://www.statmethods.net</a:t>
            </a:r>
            <a:r>
              <a:rPr lang="en-GB" dirty="0" smtClean="0">
                <a:hlinkClick r:id="rId2"/>
              </a:rPr>
              <a:t>/</a:t>
            </a:r>
            <a:endParaRPr lang="en-GB" dirty="0" smtClean="0"/>
          </a:p>
          <a:p>
            <a:pPr lvl="1"/>
            <a:r>
              <a:rPr lang="en-GB" dirty="0" smtClean="0"/>
              <a:t>Still my favourite website for R help</a:t>
            </a:r>
          </a:p>
          <a:p>
            <a:pPr lvl="1"/>
            <a:r>
              <a:rPr lang="en-GB" dirty="0" smtClean="0"/>
              <a:t>Examples are generally very clear.</a:t>
            </a:r>
          </a:p>
          <a:p>
            <a:pPr lvl="1"/>
            <a:endParaRPr lang="en-GB" dirty="0" smtClean="0"/>
          </a:p>
          <a:p>
            <a:r>
              <a:rPr lang="en-GB" dirty="0" err="1" smtClean="0"/>
              <a:t>Coursera</a:t>
            </a:r>
            <a:r>
              <a:rPr lang="en-GB" dirty="0" smtClean="0"/>
              <a:t>, Data Science Course</a:t>
            </a:r>
          </a:p>
          <a:p>
            <a:pPr lvl="1"/>
            <a:r>
              <a:rPr lang="en-GB" dirty="0">
                <a:hlinkClick r:id="rId3"/>
              </a:rPr>
              <a:t>https://</a:t>
            </a:r>
            <a:r>
              <a:rPr lang="en-GB" dirty="0" smtClean="0">
                <a:hlinkClick r:id="rId3"/>
              </a:rPr>
              <a:t>www.coursera.org/specialization/jhudatascience/1</a:t>
            </a:r>
            <a:endParaRPr lang="en-GB" dirty="0" smtClean="0"/>
          </a:p>
          <a:p>
            <a:pPr lvl="1"/>
            <a:r>
              <a:rPr lang="en-GB" dirty="0" smtClean="0"/>
              <a:t>If I had the time and resources to, I’d go on this, and recommend you do too! </a:t>
            </a:r>
          </a:p>
          <a:p>
            <a:pPr lvl="1"/>
            <a:endParaRPr lang="en-GB" dirty="0"/>
          </a:p>
        </p:txBody>
      </p:sp>
    </p:spTree>
    <p:extLst>
      <p:ext uri="{BB962C8B-B14F-4D97-AF65-F5344CB8AC3E}">
        <p14:creationId xmlns:p14="http://schemas.microsoft.com/office/powerpoint/2010/main" val="417261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Friendly books</a:t>
            </a:r>
            <a:endParaRPr lang="en-GB" dirty="0"/>
          </a:p>
        </p:txBody>
      </p:sp>
      <p:sp>
        <p:nvSpPr>
          <p:cNvPr id="3" name="Content Placeholder 2"/>
          <p:cNvSpPr>
            <a:spLocks noGrp="1"/>
          </p:cNvSpPr>
          <p:nvPr>
            <p:ph idx="1"/>
          </p:nvPr>
        </p:nvSpPr>
        <p:spPr/>
        <p:txBody>
          <a:bodyPr>
            <a:normAutofit fontScale="62500" lnSpcReduction="20000"/>
          </a:bodyPr>
          <a:lstStyle/>
          <a:p>
            <a:r>
              <a:rPr lang="en-GB" dirty="0" err="1" smtClean="0"/>
              <a:t>Kabacoff</a:t>
            </a:r>
            <a:r>
              <a:rPr lang="en-GB" dirty="0" smtClean="0"/>
              <a:t>, Robert (2011), </a:t>
            </a:r>
            <a:r>
              <a:rPr lang="en-GB" b="1" dirty="0" smtClean="0"/>
              <a:t>R in Action: Data Analysis and Graphics with R</a:t>
            </a:r>
            <a:r>
              <a:rPr lang="en-GB" b="1" i="1" dirty="0" smtClean="0"/>
              <a:t>. </a:t>
            </a:r>
            <a:r>
              <a:rPr lang="en-GB" dirty="0" smtClean="0"/>
              <a:t>(2</a:t>
            </a:r>
            <a:r>
              <a:rPr lang="en-GB" baseline="30000" dirty="0" smtClean="0"/>
              <a:t>nd</a:t>
            </a:r>
            <a:r>
              <a:rPr lang="en-GB" dirty="0" smtClean="0"/>
              <a:t> </a:t>
            </a:r>
            <a:r>
              <a:rPr lang="en-GB" dirty="0" err="1" smtClean="0"/>
              <a:t>Edn</a:t>
            </a:r>
            <a:r>
              <a:rPr lang="en-GB" dirty="0" smtClean="0"/>
              <a:t>.) </a:t>
            </a:r>
            <a:r>
              <a:rPr lang="en-GB" i="1" dirty="0" smtClean="0"/>
              <a:t>Manning Publications. </a:t>
            </a:r>
          </a:p>
          <a:p>
            <a:pPr lvl="1"/>
            <a:r>
              <a:rPr lang="en-GB" dirty="0" smtClean="0"/>
              <a:t>The book associated with the Quick-R website. </a:t>
            </a:r>
          </a:p>
          <a:p>
            <a:pPr marL="457200" lvl="1" indent="0">
              <a:buNone/>
            </a:pPr>
            <a:endParaRPr lang="en-GB" dirty="0" smtClean="0"/>
          </a:p>
          <a:p>
            <a:r>
              <a:rPr lang="en-GB" dirty="0" smtClean="0"/>
              <a:t>Field, Miles, Field (2012), </a:t>
            </a:r>
            <a:r>
              <a:rPr lang="en-GB" b="1" dirty="0" smtClean="0"/>
              <a:t>Discovering Statistics Using R</a:t>
            </a:r>
            <a:r>
              <a:rPr lang="en-GB" dirty="0" smtClean="0"/>
              <a:t>, </a:t>
            </a:r>
            <a:r>
              <a:rPr lang="en-GB" i="1" dirty="0" smtClean="0"/>
              <a:t>Sage Publications</a:t>
            </a:r>
          </a:p>
          <a:p>
            <a:pPr lvl="1"/>
            <a:r>
              <a:rPr lang="en-GB" dirty="0" smtClean="0"/>
              <a:t>The R version of Andy Field’s introduction to statistics book.</a:t>
            </a:r>
          </a:p>
          <a:p>
            <a:pPr lvl="1"/>
            <a:endParaRPr lang="en-GB" dirty="0" smtClean="0"/>
          </a:p>
          <a:p>
            <a:r>
              <a:rPr lang="en-GB" dirty="0" smtClean="0"/>
              <a:t>Fox &amp; Weisberg (2011), </a:t>
            </a:r>
            <a:r>
              <a:rPr lang="en-GB" b="1" dirty="0" smtClean="0"/>
              <a:t>An R Companion to Applied Regression </a:t>
            </a:r>
            <a:r>
              <a:rPr lang="en-GB" dirty="0" smtClean="0"/>
              <a:t>(2</a:t>
            </a:r>
            <a:r>
              <a:rPr lang="en-GB" baseline="30000" dirty="0" smtClean="0"/>
              <a:t>nd</a:t>
            </a:r>
            <a:r>
              <a:rPr lang="en-GB" dirty="0" smtClean="0"/>
              <a:t> </a:t>
            </a:r>
            <a:r>
              <a:rPr lang="en-GB" dirty="0" err="1" smtClean="0"/>
              <a:t>Edn</a:t>
            </a:r>
            <a:r>
              <a:rPr lang="en-GB" dirty="0" smtClean="0"/>
              <a:t>.) </a:t>
            </a:r>
            <a:r>
              <a:rPr lang="en-GB" i="1" dirty="0" smtClean="0"/>
              <a:t>Sage Publications</a:t>
            </a:r>
          </a:p>
          <a:p>
            <a:pPr lvl="1"/>
            <a:r>
              <a:rPr lang="en-GB" dirty="0" smtClean="0"/>
              <a:t>Associated with the R package ‘car’, which contains a number of useful functions, especially for data coding.</a:t>
            </a:r>
          </a:p>
          <a:p>
            <a:endParaRPr lang="en-GB" dirty="0" smtClean="0"/>
          </a:p>
          <a:p>
            <a:r>
              <a:rPr lang="en-GB" dirty="0" err="1" smtClean="0"/>
              <a:t>Matloff</a:t>
            </a:r>
            <a:r>
              <a:rPr lang="en-GB" dirty="0" smtClean="0"/>
              <a:t>, N (2011), </a:t>
            </a:r>
            <a:r>
              <a:rPr lang="en-GB" b="1" dirty="0" smtClean="0"/>
              <a:t>The Art of R Programming: A Tour of Statistical Software Design</a:t>
            </a:r>
            <a:r>
              <a:rPr lang="en-GB" dirty="0" smtClean="0"/>
              <a:t>. </a:t>
            </a:r>
            <a:r>
              <a:rPr lang="en-GB" i="1" dirty="0" smtClean="0"/>
              <a:t>No Starch Press</a:t>
            </a:r>
          </a:p>
          <a:p>
            <a:pPr lvl="1"/>
            <a:r>
              <a:rPr lang="en-GB" dirty="0" smtClean="0"/>
              <a:t>Much easier to understand and more useful than it may first appear.   </a:t>
            </a:r>
            <a:endParaRPr lang="en-GB" dirty="0"/>
          </a:p>
        </p:txBody>
      </p:sp>
    </p:spTree>
    <p:extLst>
      <p:ext uri="{BB962C8B-B14F-4D97-AF65-F5344CB8AC3E}">
        <p14:creationId xmlns:p14="http://schemas.microsoft.com/office/powerpoint/2010/main" val="1479159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AQMEN Courses</a:t>
            </a:r>
            <a:endParaRPr lang="en-GB" dirty="0"/>
          </a:p>
        </p:txBody>
      </p:sp>
      <p:sp>
        <p:nvSpPr>
          <p:cNvPr id="3" name="Content Placeholder 2"/>
          <p:cNvSpPr>
            <a:spLocks noGrp="1"/>
          </p:cNvSpPr>
          <p:nvPr>
            <p:ph idx="1"/>
          </p:nvPr>
        </p:nvSpPr>
        <p:spPr/>
        <p:txBody>
          <a:bodyPr/>
          <a:lstStyle/>
          <a:p>
            <a:r>
              <a:rPr lang="en-GB" dirty="0" smtClean="0"/>
              <a:t>See AQMEN Website</a:t>
            </a:r>
          </a:p>
          <a:p>
            <a:pPr lvl="1"/>
            <a:r>
              <a:rPr lang="en-GB" dirty="0" smtClean="0"/>
              <a:t>Courses run by experts including Dr Colin Gillespie &amp; Prof Lindsay Paterson, amongst others.</a:t>
            </a:r>
          </a:p>
          <a:p>
            <a:pPr lvl="1"/>
            <a:r>
              <a:rPr lang="en-GB" dirty="0" smtClean="0"/>
              <a:t>Keep checking out the website for more training opportunities</a:t>
            </a:r>
            <a:endParaRPr lang="en-GB" dirty="0"/>
          </a:p>
        </p:txBody>
      </p:sp>
    </p:spTree>
    <p:extLst>
      <p:ext uri="{BB962C8B-B14F-4D97-AF65-F5344CB8AC3E}">
        <p14:creationId xmlns:p14="http://schemas.microsoft.com/office/powerpoint/2010/main" val="2491178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 summary…</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Today was a day of two halves</a:t>
            </a:r>
          </a:p>
          <a:p>
            <a:pPr lvl="1"/>
            <a:r>
              <a:rPr lang="en-GB" dirty="0" smtClean="0"/>
              <a:t>The first half of the day was all theoretical</a:t>
            </a:r>
          </a:p>
          <a:p>
            <a:pPr lvl="1"/>
            <a:r>
              <a:rPr lang="en-GB" dirty="0" smtClean="0"/>
              <a:t>The second half was all about the practicalities of using R</a:t>
            </a:r>
          </a:p>
          <a:p>
            <a:r>
              <a:rPr lang="en-GB" dirty="0" smtClean="0"/>
              <a:t>Tomorrow, the theoretical foundations from this morning will be linked with the practical foundations from this afternoon.</a:t>
            </a:r>
          </a:p>
          <a:p>
            <a:r>
              <a:rPr lang="en-GB" dirty="0" smtClean="0"/>
              <a:t>Next</a:t>
            </a:r>
          </a:p>
          <a:p>
            <a:pPr lvl="1"/>
            <a:r>
              <a:rPr lang="en-GB" dirty="0" smtClean="0"/>
              <a:t>an R/GitHub ‘clinic’</a:t>
            </a:r>
          </a:p>
          <a:p>
            <a:pPr lvl="1"/>
            <a:r>
              <a:rPr lang="en-GB" dirty="0" smtClean="0"/>
              <a:t>And then… relax!</a:t>
            </a:r>
          </a:p>
          <a:p>
            <a:pPr lvl="1"/>
            <a:endParaRPr lang="en-GB" dirty="0" smtClean="0"/>
          </a:p>
          <a:p>
            <a:pPr marL="0" indent="0" algn="ctr">
              <a:buNone/>
            </a:pPr>
            <a:r>
              <a:rPr lang="en-GB" i="1" dirty="0" smtClean="0"/>
              <a:t>See you tomorrow!</a:t>
            </a:r>
            <a:endParaRPr lang="en-GB" i="1" dirty="0"/>
          </a:p>
        </p:txBody>
      </p:sp>
    </p:spTree>
    <p:extLst>
      <p:ext uri="{BB962C8B-B14F-4D97-AF65-F5344CB8AC3E}">
        <p14:creationId xmlns:p14="http://schemas.microsoft.com/office/powerpoint/2010/main" val="85624493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409</TotalTime>
  <Words>3754</Words>
  <Application>Microsoft Office PowerPoint</Application>
  <PresentationFormat>On-screen Show (4:3)</PresentationFormat>
  <Paragraphs>1118</Paragraphs>
  <Slides>96</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98" baseType="lpstr">
      <vt:lpstr>Default Design</vt:lpstr>
      <vt:lpstr>Document</vt:lpstr>
      <vt:lpstr>An Introduction to Data Visualisation and Visual Demography in R 22-23 October 2014 Hilton Grosvenor Hotel, Glasgow</vt:lpstr>
      <vt:lpstr>Structure of this workshop</vt:lpstr>
      <vt:lpstr>Guiding Principles  and Structure  of this workshop</vt:lpstr>
      <vt:lpstr>Guiding Principles  and Structure  of this workshop</vt:lpstr>
      <vt:lpstr>Approach for this workshop</vt:lpstr>
      <vt:lpstr>Introductions</vt:lpstr>
      <vt:lpstr>Cutting to the Chase:  Main Arguments</vt:lpstr>
      <vt:lpstr>(Mis)information is Beautiful</vt:lpstr>
      <vt:lpstr>(Mis)information is Beautiful</vt:lpstr>
      <vt:lpstr>My position</vt:lpstr>
      <vt:lpstr>Thought is Visual</vt:lpstr>
      <vt:lpstr>Examples</vt:lpstr>
      <vt:lpstr>Examples</vt:lpstr>
      <vt:lpstr>Time is spatial...</vt:lpstr>
      <vt:lpstr>...but is it cultural?</vt:lpstr>
      <vt:lpstr>Statistics is...</vt:lpstr>
      <vt:lpstr>Statistics is...</vt:lpstr>
      <vt:lpstr>Statistical Inference and Data Visualisation</vt:lpstr>
      <vt:lpstr>Data Visualisation is…</vt:lpstr>
      <vt:lpstr>History of Data Visualisation</vt:lpstr>
      <vt:lpstr>William Playfair</vt:lpstr>
      <vt:lpstr>William Playfair</vt:lpstr>
      <vt:lpstr>William Playfair</vt:lpstr>
      <vt:lpstr>Charles Minard</vt:lpstr>
      <vt:lpstr>Charles Minard</vt:lpstr>
      <vt:lpstr>History of Data Visualisation</vt:lpstr>
      <vt:lpstr>History of Data Visualisation</vt:lpstr>
      <vt:lpstr>John Tukey</vt:lpstr>
      <vt:lpstr>John Tukey</vt:lpstr>
      <vt:lpstr>John Tukey</vt:lpstr>
      <vt:lpstr>Why use visualisation  for  Exploratory Data Analysis?</vt:lpstr>
      <vt:lpstr>Why use visualisation  for  Exploratory Data Analysis?</vt:lpstr>
      <vt:lpstr>History of Data Visualisation</vt:lpstr>
      <vt:lpstr>History of Data Visualisation</vt:lpstr>
      <vt:lpstr>Edward Tufte</vt:lpstr>
      <vt:lpstr>Books by Edward Tufte</vt:lpstr>
      <vt:lpstr>Data Visualisation is…</vt:lpstr>
      <vt:lpstr>Data Visualisation is…</vt:lpstr>
      <vt:lpstr>The Three Hats</vt:lpstr>
      <vt:lpstr>The Three Hats</vt:lpstr>
      <vt:lpstr>The Engineer must have broad shoulders</vt:lpstr>
      <vt:lpstr>Are your visualisations... lying?</vt:lpstr>
      <vt:lpstr>Are your visualisations... Accurately interpretable?</vt:lpstr>
      <vt:lpstr>Are your visualisations... Sensible?</vt:lpstr>
      <vt:lpstr>PowerPoint Presentation</vt:lpstr>
      <vt:lpstr>Why is Facebook blue?</vt:lpstr>
      <vt:lpstr>PowerPoint Presentation</vt:lpstr>
      <vt:lpstr>Circles and Squares: A faultline?</vt:lpstr>
      <vt:lpstr>Data Management</vt:lpstr>
      <vt:lpstr>Tidy Data</vt:lpstr>
      <vt:lpstr>Making Data ‘Tidy’</vt:lpstr>
      <vt:lpstr>Making Data ‘Tidy’</vt:lpstr>
      <vt:lpstr>Keys: Unique identifiers of observations</vt:lpstr>
      <vt:lpstr>Keys: Unique identifiers of observations</vt:lpstr>
      <vt:lpstr>Long format data</vt:lpstr>
      <vt:lpstr>‘Casting’ Data</vt:lpstr>
      <vt:lpstr>Adding Summary Margins</vt:lpstr>
      <vt:lpstr>A Question</vt:lpstr>
      <vt:lpstr>The Answer</vt:lpstr>
      <vt:lpstr>Two types of audience</vt:lpstr>
      <vt:lpstr>The Complexity Challenge</vt:lpstr>
      <vt:lpstr>Data Visualisation is...</vt:lpstr>
      <vt:lpstr>As an example...</vt:lpstr>
      <vt:lpstr>As an example...</vt:lpstr>
      <vt:lpstr>Data Visualisation as Box Wiring</vt:lpstr>
      <vt:lpstr>Data Visualisation as Box Wiring</vt:lpstr>
      <vt:lpstr>Double-Encoding for Emphasis</vt:lpstr>
      <vt:lpstr>An Exercise (Time permitting)</vt:lpstr>
      <vt:lpstr>Layers of Data Visualisation</vt:lpstr>
      <vt:lpstr>The Guide Layer: Excel Default</vt:lpstr>
      <vt:lpstr>The Guide Layer: Major Gridlines</vt:lpstr>
      <vt:lpstr>The Guide Layer:  Major and Minor Gridlines</vt:lpstr>
      <vt:lpstr>The Guide Layer:  Major and Minor Gridlines</vt:lpstr>
      <vt:lpstr>The Guide Layer:  Gridlines Removed</vt:lpstr>
      <vt:lpstr>The Guide Layer:  Unit interval tickmarks</vt:lpstr>
      <vt:lpstr>The Guide Layer:  1:1 Ratio</vt:lpstr>
      <vt:lpstr>The Support Layer: Excel Default</vt:lpstr>
      <vt:lpstr>The Geom: Points</vt:lpstr>
      <vt:lpstr>The Geom: Lines</vt:lpstr>
      <vt:lpstr>The Geom: Bars</vt:lpstr>
      <vt:lpstr>The Geom: Area </vt:lpstr>
      <vt:lpstr>The Annotation Layer</vt:lpstr>
      <vt:lpstr>The Annotation Layer</vt:lpstr>
      <vt:lpstr>The Annotation Layer</vt:lpstr>
      <vt:lpstr>The Annotation Layer</vt:lpstr>
      <vt:lpstr>The rest of  the workshop</vt:lpstr>
      <vt:lpstr>Introduction to R</vt:lpstr>
      <vt:lpstr>What have we learned?</vt:lpstr>
      <vt:lpstr>General ideas/Principles</vt:lpstr>
      <vt:lpstr>General Ideas/Principles</vt:lpstr>
      <vt:lpstr>Packages</vt:lpstr>
      <vt:lpstr>Getting help</vt:lpstr>
      <vt:lpstr>Friendly websites</vt:lpstr>
      <vt:lpstr>Friendly books</vt:lpstr>
      <vt:lpstr>Other AQMEN Courses</vt:lpstr>
      <vt:lpstr>In summary…</vt:lpstr>
    </vt:vector>
  </TitlesOfParts>
  <Company>Desktop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adickso5</dc:creator>
  <cp:lastModifiedBy>Jon Minton</cp:lastModifiedBy>
  <cp:revision>33</cp:revision>
  <dcterms:created xsi:type="dcterms:W3CDTF">2009-11-03T14:27:19Z</dcterms:created>
  <dcterms:modified xsi:type="dcterms:W3CDTF">2014-09-11T14:26:10Z</dcterms:modified>
</cp:coreProperties>
</file>